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4"/>
  </p:notesMasterIdLst>
  <p:handoutMasterIdLst>
    <p:handoutMasterId r:id="rId35"/>
  </p:handoutMasterIdLst>
  <p:sldIdLst>
    <p:sldId id="705" r:id="rId2"/>
    <p:sldId id="695" r:id="rId3"/>
    <p:sldId id="706" r:id="rId4"/>
    <p:sldId id="702" r:id="rId5"/>
    <p:sldId id="703" r:id="rId6"/>
    <p:sldId id="565" r:id="rId7"/>
    <p:sldId id="693" r:id="rId8"/>
    <p:sldId id="707" r:id="rId9"/>
    <p:sldId id="690" r:id="rId10"/>
    <p:sldId id="691" r:id="rId11"/>
    <p:sldId id="692" r:id="rId12"/>
    <p:sldId id="684" r:id="rId13"/>
    <p:sldId id="660" r:id="rId14"/>
    <p:sldId id="697" r:id="rId15"/>
    <p:sldId id="673" r:id="rId16"/>
    <p:sldId id="676" r:id="rId17"/>
    <p:sldId id="580" r:id="rId18"/>
    <p:sldId id="612" r:id="rId19"/>
    <p:sldId id="611" r:id="rId20"/>
    <p:sldId id="607" r:id="rId21"/>
    <p:sldId id="701" r:id="rId22"/>
    <p:sldId id="679" r:id="rId23"/>
    <p:sldId id="698" r:id="rId24"/>
    <p:sldId id="699" r:id="rId25"/>
    <p:sldId id="582" r:id="rId26"/>
    <p:sldId id="592" r:id="rId27"/>
    <p:sldId id="563" r:id="rId28"/>
    <p:sldId id="558" r:id="rId29"/>
    <p:sldId id="528" r:id="rId30"/>
    <p:sldId id="590" r:id="rId31"/>
    <p:sldId id="700" r:id="rId32"/>
    <p:sldId id="704" r:id="rId3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 Hopkins" initials="" lastIdx="1" clrIdx="0"/>
  <p:cmAuthor id="1" name="tp-master   " initials="t "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00"/>
    <a:srgbClr val="408000"/>
    <a:srgbClr val="297FD5"/>
    <a:srgbClr val="FF0000"/>
    <a:srgbClr val="E1E1E1"/>
    <a:srgbClr val="5C94C3"/>
    <a:srgbClr val="698EC7"/>
    <a:srgbClr val="5075AC"/>
    <a:srgbClr val="3E5D8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47" autoAdjust="0"/>
    <p:restoredTop sz="97181" autoAdjust="0"/>
  </p:normalViewPr>
  <p:slideViewPr>
    <p:cSldViewPr snapToGrid="0" snapToObjects="1">
      <p:cViewPr>
        <p:scale>
          <a:sx n="86" d="100"/>
          <a:sy n="86" d="100"/>
        </p:scale>
        <p:origin x="-96" y="-156"/>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5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F55992E-9770-674C-9791-BE7239300094}" type="datetimeFigureOut">
              <a:rPr lang="en-US" smtClean="0"/>
              <a:t>1/9/2015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D9FCEE-829B-6B4A-ACA7-56731265ACEC}" type="slidenum">
              <a:rPr lang="en-US" smtClean="0"/>
              <a:t>‹#›</a:t>
            </a:fld>
            <a:endParaRPr lang="en-US"/>
          </a:p>
        </p:txBody>
      </p:sp>
    </p:spTree>
    <p:extLst>
      <p:ext uri="{BB962C8B-B14F-4D97-AF65-F5344CB8AC3E}">
        <p14:creationId xmlns:p14="http://schemas.microsoft.com/office/powerpoint/2010/main" val="40959893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AF0F05-CD0C-024A-A550-4F4035857C38}" type="datetimeFigureOut">
              <a:rPr lang="en-US" smtClean="0"/>
              <a:t>1/9/2015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5C01F7-43E2-D940-AFF0-4F720651F790}" type="slidenum">
              <a:rPr lang="en-US" smtClean="0"/>
              <a:t>‹#›</a:t>
            </a:fld>
            <a:endParaRPr lang="en-US"/>
          </a:p>
        </p:txBody>
      </p:sp>
    </p:spTree>
    <p:extLst>
      <p:ext uri="{BB962C8B-B14F-4D97-AF65-F5344CB8AC3E}">
        <p14:creationId xmlns:p14="http://schemas.microsoft.com/office/powerpoint/2010/main" val="130958556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forbes.com/sites/chuckjones/2014/06/11/androids-app-engagement-higher-than-ios-but-apple-drives-higher-ecommerce-sales/"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fonolo.com/blog/2013/02/6-smartphone-app-statistics-for-your-call-center-to-consider/"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5C01F7-43E2-D940-AFF0-4F720651F790}" type="slidenum">
              <a:rPr lang="en-US" smtClean="0"/>
              <a:t>1</a:t>
            </a:fld>
            <a:endParaRPr lang="en-US"/>
          </a:p>
        </p:txBody>
      </p:sp>
    </p:spTree>
    <p:extLst>
      <p:ext uri="{BB962C8B-B14F-4D97-AF65-F5344CB8AC3E}">
        <p14:creationId xmlns:p14="http://schemas.microsoft.com/office/powerpoint/2010/main" val="155437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F85C01F7-43E2-D940-AFF0-4F720651F790}"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665432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F85C01F7-43E2-D940-AFF0-4F720651F790}" type="slidenum">
              <a:rPr lang="en-US" smtClean="0"/>
              <a:t>29</a:t>
            </a:fld>
            <a:endParaRPr lang="en-US"/>
          </a:p>
        </p:txBody>
      </p:sp>
    </p:spTree>
    <p:extLst>
      <p:ext uri="{BB962C8B-B14F-4D97-AF65-F5344CB8AC3E}">
        <p14:creationId xmlns:p14="http://schemas.microsoft.com/office/powerpoint/2010/main" val="3665432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174084" name="Slide Number Placeholder 3"/>
          <p:cNvSpPr>
            <a:spLocks noGrp="1"/>
          </p:cNvSpPr>
          <p:nvPr>
            <p:ph type="sldNum" sz="quarter" idx="5"/>
          </p:nvPr>
        </p:nvSpPr>
        <p:spPr bwMode="auto">
          <a:xfrm>
            <a:off x="6367464" y="8787984"/>
            <a:ext cx="388937" cy="2779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48F440E-7024-4BA3-B49E-B2E2494B4F84}" type="slidenum">
              <a:rPr lang="en-US">
                <a:solidFill>
                  <a:srgbClr val="000000"/>
                </a:solidFill>
                <a:cs typeface="Arial" pitchFamily="34" charset="0"/>
              </a:rPr>
              <a:pPr eaLnBrk="1" hangingPunct="1"/>
              <a:t>30</a:t>
            </a:fld>
            <a:endParaRPr lang="en-US">
              <a:solidFill>
                <a:srgbClr val="000000"/>
              </a:solidFill>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smtClean="0">
                <a:solidFill>
                  <a:schemeClr val="tx1"/>
                </a:solidFill>
                <a:effectLst/>
                <a:latin typeface="+mn-lt"/>
                <a:ea typeface="+mn-ea"/>
                <a:cs typeface="+mn-cs"/>
              </a:rPr>
              <a:t>Forbes </a:t>
            </a:r>
            <a:r>
              <a:rPr lang="en-US" sz="1200" kern="1200" dirty="0" smtClean="0">
                <a:solidFill>
                  <a:schemeClr val="tx1"/>
                </a:solidFill>
                <a:effectLst/>
                <a:latin typeface="+mn-lt"/>
                <a:ea typeface="+mn-ea"/>
                <a:cs typeface="+mn-cs"/>
              </a:rPr>
              <a:t>reference is from </a:t>
            </a:r>
            <a:r>
              <a:rPr lang="en-US" sz="1200" u="sng" kern="1200" dirty="0" smtClean="0">
                <a:solidFill>
                  <a:schemeClr val="tx1"/>
                </a:solidFill>
                <a:effectLst/>
                <a:latin typeface="+mn-lt"/>
                <a:ea typeface="+mn-ea"/>
                <a:cs typeface="+mn-cs"/>
                <a:hlinkClick r:id="rId3"/>
              </a:rPr>
              <a:t>http://www.forbes.com/sites/chuckjones/2014/06/11/androids-app-engagement-higher-than-ios-but-apple-drives-higher-ecommerce-sales/</a:t>
            </a:r>
            <a:r>
              <a:rPr lang="en-US" sz="1200" kern="1200" dirty="0" smtClean="0">
                <a:solidFill>
                  <a:schemeClr val="tx1"/>
                </a:solidFill>
                <a:effectLst/>
                <a:latin typeface="+mn-lt"/>
                <a:ea typeface="+mn-ea"/>
                <a:cs typeface="+mn-cs"/>
              </a:rPr>
              <a:t>.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telephone is arguably the most important channel that needs improvement. The majority of people (81%) prefer the phone for support, yet only 8% of consumers feel they are provided with ‘excellent’ customer service. This is the biggest gap out of any interaction channel, and the reason why we expect more from call centers (Top 10 Call Center Trends 2013)</a:t>
            </a:r>
          </a:p>
          <a:p>
            <a:pPr lvl="0"/>
            <a:r>
              <a:rPr lang="en-US" sz="1200" kern="1200" dirty="0" smtClean="0">
                <a:solidFill>
                  <a:schemeClr val="tx1"/>
                </a:solidFill>
                <a:effectLst/>
                <a:latin typeface="+mn-lt"/>
                <a:ea typeface="+mn-ea"/>
                <a:cs typeface="+mn-cs"/>
              </a:rPr>
              <a:t>30% of calls transferred to an agent was data given to us by two prominent financial services customers</a:t>
            </a:r>
          </a:p>
          <a:p>
            <a:pPr lvl="0"/>
            <a:r>
              <a:rPr lang="en-US" sz="1200" kern="1200" dirty="0" smtClean="0">
                <a:solidFill>
                  <a:schemeClr val="tx1"/>
                </a:solidFill>
                <a:effectLst/>
                <a:latin typeface="+mn-lt"/>
                <a:ea typeface="+mn-ea"/>
                <a:cs typeface="+mn-cs"/>
              </a:rPr>
              <a:t>Third stat on 72% : </a:t>
            </a:r>
            <a:r>
              <a:rPr lang="en-US" sz="1200" u="sng" kern="1200" dirty="0" smtClean="0">
                <a:solidFill>
                  <a:schemeClr val="tx1"/>
                </a:solidFill>
                <a:effectLst/>
                <a:latin typeface="+mn-lt"/>
                <a:ea typeface="+mn-ea"/>
                <a:cs typeface="+mn-cs"/>
                <a:hlinkClick r:id="rId4"/>
              </a:rPr>
              <a:t>https://fonolo.com/blog/2013/02/6-smartphone-app-statistics-for-your-call-center-to-consider/</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F5CC9F3-28BE-493F-B193-935AA4E8A657}" type="slidenum">
              <a:rPr lang="en-US" smtClean="0"/>
              <a:t>32</a:t>
            </a:fld>
            <a:endParaRPr lang="en-US"/>
          </a:p>
        </p:txBody>
      </p:sp>
    </p:spTree>
    <p:extLst>
      <p:ext uri="{BB962C8B-B14F-4D97-AF65-F5344CB8AC3E}">
        <p14:creationId xmlns:p14="http://schemas.microsoft.com/office/powerpoint/2010/main" val="2833510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4B9088FC-B584-4C61-8E07-E50D67B16F2A}" type="slidenum">
              <a:rPr lang="en-US" smtClean="0"/>
              <a:pPr/>
              <a:t>5</a:t>
            </a:fld>
            <a:endParaRPr lang="en-US" dirty="0" smtClean="0"/>
          </a:p>
        </p:txBody>
      </p:sp>
      <p:sp>
        <p:nvSpPr>
          <p:cNvPr id="36867" name="Rectangle 2"/>
          <p:cNvSpPr>
            <a:spLocks noGrp="1" noRot="1" noChangeAspect="1" noChangeArrowheads="1" noTextEdit="1"/>
          </p:cNvSpPr>
          <p:nvPr>
            <p:ph type="sldImg"/>
          </p:nvPr>
        </p:nvSpPr>
        <p:spPr>
          <a:xfrm>
            <a:off x="382588" y="687388"/>
            <a:ext cx="6092825" cy="3427412"/>
          </a:xfrm>
          <a:ln/>
        </p:spPr>
      </p:sp>
      <p:sp>
        <p:nvSpPr>
          <p:cNvPr id="36868" name="Rectangle 3"/>
          <p:cNvSpPr>
            <a:spLocks noGrp="1" noChangeArrowheads="1"/>
          </p:cNvSpPr>
          <p:nvPr>
            <p:ph type="body" idx="1"/>
          </p:nvPr>
        </p:nvSpPr>
        <p:spPr>
          <a:noFill/>
          <a:ln/>
        </p:spPr>
        <p:txBody>
          <a:bodyPr lIns="92092" tIns="46045" rIns="92092" bIns="46045"/>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5C01F7-43E2-D940-AFF0-4F720651F790}" type="slidenum">
              <a:rPr lang="en-US" smtClean="0"/>
              <a:t>6</a:t>
            </a:fld>
            <a:endParaRPr lang="en-US"/>
          </a:p>
        </p:txBody>
      </p:sp>
    </p:spTree>
    <p:extLst>
      <p:ext uri="{BB962C8B-B14F-4D97-AF65-F5344CB8AC3E}">
        <p14:creationId xmlns:p14="http://schemas.microsoft.com/office/powerpoint/2010/main" val="1101972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20">
              <a:defRPr/>
            </a:pPr>
            <a:r>
              <a:rPr lang="en-US" b="1" dirty="0" smtClean="0"/>
              <a:t>What is our offer – Introducing Fusion – have three solution  categories: In-App Communications, Live Assist &amp; Mobile Self Service.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85C01F7-43E2-D940-AFF0-4F720651F790}" type="slidenum">
              <a:rPr lang="en-US" smtClean="0"/>
              <a:t>7</a:t>
            </a:fld>
            <a:endParaRPr lang="en-US"/>
          </a:p>
        </p:txBody>
      </p:sp>
    </p:spTree>
    <p:extLst>
      <p:ext uri="{BB962C8B-B14F-4D97-AF65-F5344CB8AC3E}">
        <p14:creationId xmlns:p14="http://schemas.microsoft.com/office/powerpoint/2010/main" val="3665432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4213"/>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5C01F7-43E2-D940-AFF0-4F720651F790}" type="slidenum">
              <a:rPr lang="en-US" smtClean="0"/>
              <a:t>11</a:t>
            </a:fld>
            <a:endParaRPr lang="en-US"/>
          </a:p>
        </p:txBody>
      </p:sp>
    </p:spTree>
    <p:extLst>
      <p:ext uri="{BB962C8B-B14F-4D97-AF65-F5344CB8AC3E}">
        <p14:creationId xmlns:p14="http://schemas.microsoft.com/office/powerpoint/2010/main" val="531774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dirty="0"/>
              <a:t> </a:t>
            </a:r>
          </a:p>
          <a:p>
            <a:r>
              <a:rPr lang="en-US" sz="1100" dirty="0"/>
              <a:t>It is real now. Plug it in now and grow with us in the future.</a:t>
            </a:r>
          </a:p>
          <a:p>
            <a:r>
              <a:rPr lang="en-US" sz="1100" dirty="0"/>
              <a:t> </a:t>
            </a:r>
          </a:p>
          <a:p>
            <a:r>
              <a:rPr lang="en-US" sz="1100" dirty="0"/>
              <a:t>---&gt; With recent deployments by large companies such as Amazon and AMEX it has become clear that real time communications in mobile and web apps are capable of being deployed in large scale environments. With the flexible nature of our SDK we have the ability to launch less complex use cases that add value now while extending the complexity and deeper integrations easily through our platform as time progresses. The app and web world are moving rapidly while the internal infrastructure stays the same, an enterprise should not let this be the limiting factor to providing a better customer experience. It was well said by the AMEX executive, the contact center is moving at he speed of a barge, but the web and app world and what customers expect moves at the speed of a speed boat, our platform decouples the two and allows for rapid innovation to occur on the client facing side while de-risking any failure on the well established contact center side.</a:t>
            </a:r>
          </a:p>
          <a:p>
            <a:r>
              <a:rPr lang="en-US" sz="1100" dirty="0"/>
              <a:t> </a:t>
            </a:r>
          </a:p>
          <a:p>
            <a:r>
              <a:rPr lang="en-US" sz="1100" dirty="0"/>
              <a:t> </a:t>
            </a:r>
          </a:p>
          <a:p>
            <a:r>
              <a:rPr lang="en-US" sz="1100" dirty="0"/>
              <a:t>We have adoption of WebRTC in Chrome and Firefox today with simple plugins for browsers yet to adopt the standard coming this calendar year.</a:t>
            </a:r>
          </a:p>
          <a:p>
            <a:r>
              <a:rPr lang="en-US" sz="1100" dirty="0"/>
              <a:t> </a:t>
            </a:r>
          </a:p>
          <a:p>
            <a:r>
              <a:rPr lang="en-US" sz="1100" dirty="0"/>
              <a:t>---&gt; Our native mobile frameworks provide in app support for WebRTC covering approximately 95 percent of all smartphones alongside our web SDK providing support for both Chrome and Firefox today and very soon to have both IE and Safari plugins in general availability, this means that the majority of all customers can be interacted with in the modality of their choice with context allowing for a better and more efficient experience which increases customer satisfaction and higher close rates on transactional interactions.</a:t>
            </a:r>
          </a:p>
          <a:p>
            <a:r>
              <a:rPr lang="en-US" sz="1100" dirty="0"/>
              <a:t> </a:t>
            </a:r>
          </a:p>
          <a:p>
            <a:r>
              <a:rPr lang="en-US" sz="1100" dirty="0"/>
              <a:t>This can scale now - </a:t>
            </a:r>
            <a:r>
              <a:rPr lang="en-US" sz="1100" dirty="0" err="1"/>
              <a:t>don;t</a:t>
            </a:r>
            <a:r>
              <a:rPr lang="en-US" sz="1100" dirty="0"/>
              <a:t> fear that it cannot scale (we have an SP heritage with experience in this)</a:t>
            </a:r>
          </a:p>
          <a:p>
            <a:r>
              <a:rPr lang="en-US" sz="1100" dirty="0"/>
              <a:t> </a:t>
            </a:r>
          </a:p>
          <a:p>
            <a:r>
              <a:rPr lang="en-US" sz="1100" dirty="0"/>
              <a:t>---&gt; Although WebRTC and CafeX may be new to many people learning about the technology our company heritage has been to support large enterprise and financial companies since the late 90s and large service providers on our SIP application server platform as well. We have served customers with 10s of millions of subscribers and billions of minutes per month and have taken that knowledge and experience to create a reliable and scalable platform for what is an innovative and disruptive technology. This is something a normal startup would not have the ability to do, but with our heritage we could move beyond simple voice/video web calls and extend to true carrier and enterprise grade communications for a new technology.</a:t>
            </a:r>
          </a:p>
          <a:p>
            <a:r>
              <a:rPr lang="en-US" sz="1100" dirty="0"/>
              <a:t> </a:t>
            </a:r>
          </a:p>
          <a:p>
            <a:r>
              <a:rPr lang="en-US" sz="1100" dirty="0"/>
              <a:t>This is simple to consume - many large companies have SIP and this works with your infrastructure</a:t>
            </a:r>
          </a:p>
          <a:p>
            <a:r>
              <a:rPr lang="en-US" sz="1100" dirty="0"/>
              <a:t> </a:t>
            </a:r>
          </a:p>
          <a:p>
            <a:r>
              <a:rPr lang="en-US" sz="1100" dirty="0"/>
              <a:t>----&gt; Our SDK has been built from the beginning to be easy to utilize from developers while abstracting the complexities of the IT/Contact Center/PBX infrastructure. This allows us to provide an easy to use SDK to provide integration into the currently existing SIP networks that exist today without the enterprise or service provider. Developers can easily utilize the SDK while the IT and communication teams can feel assured their networks are not jeopardized by the replacement of core components.</a:t>
            </a:r>
          </a:p>
          <a:p>
            <a:r>
              <a:rPr lang="en-US" sz="1100" dirty="0"/>
              <a:t> </a:t>
            </a:r>
          </a:p>
          <a:p>
            <a:r>
              <a:rPr lang="en-US" sz="1100" dirty="0"/>
              <a:t> </a:t>
            </a:r>
          </a:p>
          <a:p>
            <a:r>
              <a:rPr lang="en-US" sz="1100" dirty="0"/>
              <a:t>We can light up Mobile and Web sites with as little as two lines of code</a:t>
            </a:r>
          </a:p>
          <a:p>
            <a:r>
              <a:rPr lang="en-US" sz="1100" dirty="0"/>
              <a:t> </a:t>
            </a:r>
          </a:p>
          <a:p>
            <a:r>
              <a:rPr lang="en-US" sz="1100" dirty="0"/>
              <a:t>---&gt; With our focus on providing developers with SDKs that shield them from the complexities of protocols such as SIP we can enable features such as voice, video, co-browse, annotation, and document sharing in as little as two lines of code in mobile and web applications.</a:t>
            </a:r>
          </a:p>
          <a:p>
            <a:r>
              <a:rPr lang="en-US" sz="1100" dirty="0"/>
              <a:t> </a:t>
            </a:r>
          </a:p>
          <a:p>
            <a:r>
              <a:rPr lang="en-US" sz="1100" dirty="0"/>
              <a:t> </a:t>
            </a:r>
          </a:p>
          <a:p>
            <a:r>
              <a:rPr lang="en-US" sz="1100" dirty="0"/>
              <a:t>Most organizations are </a:t>
            </a:r>
            <a:r>
              <a:rPr lang="en-US" sz="1100" dirty="0" err="1"/>
              <a:t>silo'd</a:t>
            </a:r>
            <a:r>
              <a:rPr lang="en-US" sz="1100" dirty="0"/>
              <a:t> in their approaches - we can make your </a:t>
            </a:r>
            <a:r>
              <a:rPr lang="en-US" sz="1100" dirty="0" err="1"/>
              <a:t>omnichannel</a:t>
            </a:r>
            <a:r>
              <a:rPr lang="en-US" sz="1100" dirty="0"/>
              <a:t> strategies occur today</a:t>
            </a:r>
          </a:p>
          <a:p>
            <a:r>
              <a:rPr lang="en-US" sz="1100" dirty="0"/>
              <a:t> </a:t>
            </a:r>
          </a:p>
          <a:p>
            <a:r>
              <a:rPr lang="en-US" sz="1100" dirty="0"/>
              <a:t>----&gt; With our ability to exchange context across channels we can provide a seamless support experience for customers who may start on one contact point then be escalated to another method of contact (i.e. chat to video), this means that we can bring together strategies that span multiple LOBs as well as web and mobile groups with contact center teams. </a:t>
            </a:r>
          </a:p>
          <a:p>
            <a:r>
              <a:rPr lang="en-US" sz="1100" dirty="0"/>
              <a:t> </a:t>
            </a:r>
          </a:p>
          <a:p>
            <a:endParaRPr lang="en-US" dirty="0"/>
          </a:p>
        </p:txBody>
      </p:sp>
      <p:sp>
        <p:nvSpPr>
          <p:cNvPr id="4" name="Slide Number Placeholder 3"/>
          <p:cNvSpPr>
            <a:spLocks noGrp="1"/>
          </p:cNvSpPr>
          <p:nvPr>
            <p:ph type="sldNum" sz="quarter" idx="10"/>
          </p:nvPr>
        </p:nvSpPr>
        <p:spPr/>
        <p:txBody>
          <a:bodyPr/>
          <a:lstStyle/>
          <a:p>
            <a:fld id="{F85C01F7-43E2-D940-AFF0-4F720651F790}"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03257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5C01F7-43E2-D940-AFF0-4F720651F790}"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868884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A1567-0E94-4917-90D4-56426785DA60}" type="slidenum">
              <a:rPr lang="en-US" smtClean="0"/>
              <a:t>20</a:t>
            </a:fld>
            <a:endParaRPr lang="en-US"/>
          </a:p>
        </p:txBody>
      </p:sp>
    </p:spTree>
    <p:extLst>
      <p:ext uri="{BB962C8B-B14F-4D97-AF65-F5344CB8AC3E}">
        <p14:creationId xmlns:p14="http://schemas.microsoft.com/office/powerpoint/2010/main" val="3756239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A1567-0E94-4917-90D4-56426785DA60}" type="slidenum">
              <a:rPr lang="en-US" smtClean="0"/>
              <a:t>21</a:t>
            </a:fld>
            <a:endParaRPr lang="en-US"/>
          </a:p>
        </p:txBody>
      </p:sp>
    </p:spTree>
    <p:extLst>
      <p:ext uri="{BB962C8B-B14F-4D97-AF65-F5344CB8AC3E}">
        <p14:creationId xmlns:p14="http://schemas.microsoft.com/office/powerpoint/2010/main" val="3756239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ed Rectangle 6"/>
          <p:cNvSpPr/>
          <p:nvPr userDrawn="1"/>
        </p:nvSpPr>
        <p:spPr>
          <a:xfrm>
            <a:off x="7329033" y="-476508"/>
            <a:ext cx="950557" cy="953015"/>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8" name="Rounded Rectangle 7"/>
          <p:cNvSpPr/>
          <p:nvPr userDrawn="1"/>
        </p:nvSpPr>
        <p:spPr>
          <a:xfrm>
            <a:off x="8300316" y="-143386"/>
            <a:ext cx="1717524" cy="1727862"/>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 name="Rounded Rectangle 8"/>
          <p:cNvSpPr/>
          <p:nvPr userDrawn="1"/>
        </p:nvSpPr>
        <p:spPr>
          <a:xfrm rot="10800000">
            <a:off x="7692801" y="-119231"/>
            <a:ext cx="1195279" cy="1171085"/>
          </a:xfrm>
          <a:prstGeom prst="roundRect">
            <a:avLst>
              <a:gd name="adj" fmla="val 50000"/>
            </a:avLst>
          </a:prstGeom>
          <a:gradFill flip="none" rotWithShape="1">
            <a:gsLst>
              <a:gs pos="0">
                <a:srgbClr val="057550">
                  <a:alpha val="40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j-lt"/>
              <a:ea typeface="+mn-ea"/>
              <a:cs typeface="+mn-cs"/>
            </a:endParaRPr>
          </a:p>
        </p:txBody>
      </p:sp>
      <p:sp>
        <p:nvSpPr>
          <p:cNvPr id="10" name="Rectangle 9"/>
          <p:cNvSpPr/>
          <p:nvPr userDrawn="1"/>
        </p:nvSpPr>
        <p:spPr>
          <a:xfrm>
            <a:off x="-3" y="2485"/>
            <a:ext cx="9144003" cy="5143500"/>
          </a:xfrm>
          <a:prstGeom prst="rect">
            <a:avLst/>
          </a:prstGeom>
          <a:gradFill flip="none" rotWithShape="1">
            <a:gsLst>
              <a:gs pos="20000">
                <a:srgbClr val="5C94C3">
                  <a:alpha val="72000"/>
                </a:srgbClr>
              </a:gs>
              <a:gs pos="55000">
                <a:srgbClr val="5C94C3">
                  <a:alpha val="50000"/>
                </a:srgbClr>
              </a:gs>
              <a:gs pos="100000">
                <a:srgbClr val="5C94C3"/>
              </a:gs>
            </a:gsLst>
            <a:lin ang="264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userDrawn="1"/>
        </p:nvSpPr>
        <p:spPr>
          <a:xfrm>
            <a:off x="8322586" y="3362960"/>
            <a:ext cx="1339614" cy="134307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6" name="Footer Placeholder 3"/>
          <p:cNvSpPr txBox="1">
            <a:spLocks/>
          </p:cNvSpPr>
          <p:nvPr userDrawn="1"/>
        </p:nvSpPr>
        <p:spPr>
          <a:xfrm>
            <a:off x="1380410" y="4943728"/>
            <a:ext cx="2614061" cy="183600"/>
          </a:xfrm>
          <a:prstGeom prst="rect">
            <a:avLst/>
          </a:prstGeom>
        </p:spPr>
        <p:txBody>
          <a:bodyPr vert="horz" lIns="91440" tIns="45720" rIns="91440" bIns="45720" rtlCol="0" anchor="ctr"/>
          <a:lstStyle>
            <a:defPPr>
              <a:defRPr lang="en-US"/>
            </a:defPPr>
            <a:lvl1pPr marL="0" algn="l" defTabSz="457200" rtl="0" eaLnBrk="1" latinLnBrk="0" hangingPunct="1">
              <a:defRPr sz="700" kern="1200">
                <a:solidFill>
                  <a:srgbClr val="7F7F7F"/>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chemeClr val="bg1"/>
                </a:solidFill>
              </a:rPr>
              <a:t>CaféX Communications  © 2014 – All Rights Reserved. </a:t>
            </a:r>
            <a:endParaRPr lang="en-US" dirty="0">
              <a:solidFill>
                <a:schemeClr val="bg1"/>
              </a:solidFill>
            </a:endParaRPr>
          </a:p>
        </p:txBody>
      </p:sp>
      <p:sp>
        <p:nvSpPr>
          <p:cNvPr id="27" name="Chord 26"/>
          <p:cNvSpPr/>
          <p:nvPr userDrawn="1"/>
        </p:nvSpPr>
        <p:spPr>
          <a:xfrm rot="17538541">
            <a:off x="4718866" y="-171549"/>
            <a:ext cx="1703707" cy="1703707"/>
          </a:xfrm>
          <a:prstGeom prst="chord">
            <a:avLst>
              <a:gd name="adj1" fmla="val 895547"/>
              <a:gd name="adj2" fmla="val 1804573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userDrawn="1"/>
        </p:nvSpPr>
        <p:spPr>
          <a:xfrm>
            <a:off x="4773354" y="181108"/>
            <a:ext cx="1576649" cy="923330"/>
          </a:xfrm>
          <a:prstGeom prst="rect">
            <a:avLst/>
          </a:prstGeom>
        </p:spPr>
        <p:txBody>
          <a:bodyPr wrap="none">
            <a:spAutoFit/>
          </a:bodyPr>
          <a:lstStyle/>
          <a:p>
            <a:pPr algn="ctr"/>
            <a:r>
              <a:rPr lang="en-US" b="1" dirty="0">
                <a:solidFill>
                  <a:srgbClr val="5C94C3"/>
                </a:solidFill>
              </a:rPr>
              <a:t>REAL-TIME </a:t>
            </a:r>
            <a:endParaRPr lang="en-US" b="1" dirty="0" smtClean="0">
              <a:solidFill>
                <a:srgbClr val="5C94C3"/>
              </a:solidFill>
            </a:endParaRPr>
          </a:p>
          <a:p>
            <a:pPr algn="ctr"/>
            <a:r>
              <a:rPr lang="en-US" b="1" dirty="0" smtClean="0">
                <a:solidFill>
                  <a:srgbClr val="5C94C3"/>
                </a:solidFill>
              </a:rPr>
              <a:t>CUSTOMER </a:t>
            </a:r>
          </a:p>
          <a:p>
            <a:pPr algn="ctr"/>
            <a:r>
              <a:rPr lang="en-US" b="1" dirty="0" smtClean="0">
                <a:solidFill>
                  <a:srgbClr val="5C94C3"/>
                </a:solidFill>
              </a:rPr>
              <a:t>ENGAGEMENT</a:t>
            </a:r>
            <a:endParaRPr lang="en-US" b="1" dirty="0">
              <a:solidFill>
                <a:srgbClr val="5C94C3"/>
              </a:solidFill>
            </a:endParaRPr>
          </a:p>
        </p:txBody>
      </p:sp>
      <p:sp>
        <p:nvSpPr>
          <p:cNvPr id="30" name="Chord 29"/>
          <p:cNvSpPr/>
          <p:nvPr userDrawn="1"/>
        </p:nvSpPr>
        <p:spPr>
          <a:xfrm rot="17538541">
            <a:off x="6252191" y="-687278"/>
            <a:ext cx="2647047" cy="2647047"/>
          </a:xfrm>
          <a:prstGeom prst="chord">
            <a:avLst>
              <a:gd name="adj1" fmla="val 2301498"/>
              <a:gd name="adj2" fmla="val 16583217"/>
            </a:avLst>
          </a:prstGeom>
          <a:solidFill>
            <a:schemeClr val="bg1">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p:nvPr userDrawn="1"/>
        </p:nvPicPr>
        <p:blipFill>
          <a:blip r:embed="rId2" cstate="email">
            <a:extLst>
              <a:ext uri="{28A0092B-C50C-407E-A947-70E740481C1C}">
                <a14:useLocalDpi xmlns:a14="http://schemas.microsoft.com/office/drawing/2010/main"/>
              </a:ext>
            </a:extLst>
          </a:blip>
          <a:stretch>
            <a:fillRect/>
          </a:stretch>
        </p:blipFill>
        <p:spPr bwMode="auto">
          <a:xfrm>
            <a:off x="6761276" y="153682"/>
            <a:ext cx="1678003" cy="1312095"/>
          </a:xfrm>
          <a:prstGeom prst="roundRect">
            <a:avLst>
              <a:gd name="adj" fmla="val 10383"/>
            </a:avLst>
          </a:prstGeom>
          <a:noFill/>
          <a:extLst/>
        </p:spPr>
      </p:pic>
      <p:sp>
        <p:nvSpPr>
          <p:cNvPr id="32" name="Chord 31"/>
          <p:cNvSpPr/>
          <p:nvPr userDrawn="1"/>
        </p:nvSpPr>
        <p:spPr>
          <a:xfrm rot="5400000">
            <a:off x="3372066" y="3015528"/>
            <a:ext cx="2782832" cy="2782832"/>
          </a:xfrm>
          <a:prstGeom prst="chord">
            <a:avLst>
              <a:gd name="adj1" fmla="val 3489089"/>
              <a:gd name="adj2" fmla="val 1813474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47787" y="3801131"/>
            <a:ext cx="2400300" cy="1246492"/>
          </a:xfrm>
          <a:prstGeom prst="rect">
            <a:avLst/>
          </a:prstGeom>
        </p:spPr>
      </p:pic>
      <p:sp>
        <p:nvSpPr>
          <p:cNvPr id="33" name="Chord 32"/>
          <p:cNvSpPr/>
          <p:nvPr userDrawn="1"/>
        </p:nvSpPr>
        <p:spPr>
          <a:xfrm rot="5400000">
            <a:off x="7156091" y="3896850"/>
            <a:ext cx="1892439" cy="1892439"/>
          </a:xfrm>
          <a:prstGeom prst="chord">
            <a:avLst>
              <a:gd name="adj1" fmla="val 4208907"/>
              <a:gd name="adj2" fmla="val 17465457"/>
            </a:avLst>
          </a:prstGeom>
          <a:gradFill flip="none" rotWithShape="1">
            <a:gsLst>
              <a:gs pos="0">
                <a:schemeClr val="bg1">
                  <a:alpha val="20000"/>
                </a:schemeClr>
              </a:gs>
              <a:gs pos="100000">
                <a:schemeClr val="bg1">
                  <a:alpha val="1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userDrawn="1"/>
        </p:nvSpPr>
        <p:spPr>
          <a:xfrm>
            <a:off x="7132858" y="4757996"/>
            <a:ext cx="1936761" cy="369332"/>
          </a:xfrm>
          <a:prstGeom prst="rect">
            <a:avLst/>
          </a:prstGeom>
          <a:noFill/>
        </p:spPr>
        <p:txBody>
          <a:bodyPr wrap="square" rtlCol="0">
            <a:spAutoFit/>
          </a:bodyPr>
          <a:lstStyle/>
          <a:p>
            <a:pPr algn="ctr"/>
            <a:r>
              <a:rPr lang="en-US" u="sng" dirty="0" smtClean="0">
                <a:solidFill>
                  <a:schemeClr val="bg1"/>
                </a:solidFill>
                <a:latin typeface="+mj-lt"/>
              </a:rPr>
              <a:t>www.cafex.com</a:t>
            </a:r>
            <a:endParaRPr lang="en-US" u="sng" dirty="0">
              <a:solidFill>
                <a:schemeClr val="bg1"/>
              </a:solidFill>
              <a:latin typeface="+mj-lt"/>
            </a:endParaRPr>
          </a:p>
        </p:txBody>
      </p:sp>
      <p:sp>
        <p:nvSpPr>
          <p:cNvPr id="34" name="Chord 33"/>
          <p:cNvSpPr/>
          <p:nvPr userDrawn="1"/>
        </p:nvSpPr>
        <p:spPr>
          <a:xfrm rot="10800000">
            <a:off x="-1579397" y="1501027"/>
            <a:ext cx="3846286" cy="3846286"/>
          </a:xfrm>
          <a:prstGeom prst="chord">
            <a:avLst>
              <a:gd name="adj1" fmla="val 4768156"/>
              <a:gd name="adj2" fmla="val 16840196"/>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ounded Rectangle 34"/>
          <p:cNvSpPr/>
          <p:nvPr userDrawn="1"/>
        </p:nvSpPr>
        <p:spPr>
          <a:xfrm rot="10800000">
            <a:off x="992868" y="2915500"/>
            <a:ext cx="1531836" cy="1491444"/>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j-lt"/>
              <a:ea typeface="+mn-ea"/>
              <a:cs typeface="+mn-cs"/>
            </a:endParaRPr>
          </a:p>
        </p:txBody>
      </p:sp>
      <p:sp>
        <p:nvSpPr>
          <p:cNvPr id="36" name="Rounded Rectangle 35"/>
          <p:cNvSpPr/>
          <p:nvPr userDrawn="1"/>
        </p:nvSpPr>
        <p:spPr>
          <a:xfrm>
            <a:off x="-745274" y="3594826"/>
            <a:ext cx="1729740" cy="1710454"/>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8" name="Rounded Rectangle 37"/>
          <p:cNvSpPr/>
          <p:nvPr userDrawn="1"/>
        </p:nvSpPr>
        <p:spPr>
          <a:xfrm>
            <a:off x="-63500" y="2915500"/>
            <a:ext cx="1380957" cy="1358651"/>
          </a:xfrm>
          <a:prstGeom prst="roundRect">
            <a:avLst>
              <a:gd name="adj" fmla="val 50000"/>
            </a:avLst>
          </a:prstGeom>
          <a:solidFill>
            <a:srgbClr val="5C94C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pic>
        <p:nvPicPr>
          <p:cNvPr id="21" name="Picture 2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5400" y="154689"/>
            <a:ext cx="3376410" cy="3322819"/>
          </a:xfrm>
          <a:prstGeom prst="ellipse">
            <a:avLst/>
          </a:prstGeom>
          <a:ln>
            <a:noFill/>
          </a:ln>
          <a:effectLst>
            <a:softEdge rad="63500"/>
          </a:effectLst>
        </p:spPr>
      </p:pic>
      <p:sp>
        <p:nvSpPr>
          <p:cNvPr id="2" name="Title 1"/>
          <p:cNvSpPr>
            <a:spLocks noGrp="1"/>
          </p:cNvSpPr>
          <p:nvPr>
            <p:ph type="ctrTitle"/>
          </p:nvPr>
        </p:nvSpPr>
        <p:spPr>
          <a:xfrm>
            <a:off x="266007" y="1660071"/>
            <a:ext cx="7689635" cy="733684"/>
          </a:xfrm>
        </p:spPr>
        <p:txBody>
          <a:bodyPr anchor="ctr"/>
          <a:lstStyle>
            <a:lvl1pPr algn="l">
              <a:lnSpc>
                <a:spcPct val="80000"/>
              </a:lnSpc>
              <a:defRPr sz="4800" b="1">
                <a:solidFill>
                  <a:srgbClr val="FFFFFF"/>
                </a:solidFill>
                <a:effectLst>
                  <a:outerShdw blurRad="50800" dist="38100" dir="2700000" algn="tl" rotWithShape="0">
                    <a:prstClr val="black">
                      <a:alpha val="40000"/>
                    </a:prst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3538" y="2393755"/>
            <a:ext cx="5850891" cy="521745"/>
          </a:xfrm>
        </p:spPr>
        <p:txBody>
          <a:bodyPr anchor="t">
            <a:normAutofit/>
          </a:bodyPr>
          <a:lstStyle>
            <a:lvl1pPr marL="0" indent="0" algn="l">
              <a:lnSpc>
                <a:spcPct val="80000"/>
              </a:lnSpc>
              <a:buNone/>
              <a:defRPr sz="2800" i="1">
                <a:solidFill>
                  <a:srgbClr val="FFFFFF"/>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94896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CaféX Communications Confidential © 2013 – All Rights Reserved. </a:t>
            </a:r>
            <a:endParaRPr lang="en-US"/>
          </a:p>
        </p:txBody>
      </p:sp>
      <p:sp>
        <p:nvSpPr>
          <p:cNvPr id="7" name="Slide Number Placeholder 6"/>
          <p:cNvSpPr>
            <a:spLocks noGrp="1"/>
          </p:cNvSpPr>
          <p:nvPr>
            <p:ph type="sldNum" sz="quarter" idx="12"/>
          </p:nvPr>
        </p:nvSpPr>
        <p:spPr/>
        <p:txBody>
          <a:bodyPr/>
          <a:lstStyle/>
          <a:p>
            <a:fld id="{0431C951-9D62-474D-B35D-66AB940D3B2F}" type="slidenum">
              <a:rPr lang="en-US" smtClean="0"/>
              <a:t>‹#›</a:t>
            </a:fld>
            <a:endParaRPr lang="en-US"/>
          </a:p>
        </p:txBody>
      </p:sp>
    </p:spTree>
    <p:extLst>
      <p:ext uri="{BB962C8B-B14F-4D97-AF65-F5344CB8AC3E}">
        <p14:creationId xmlns:p14="http://schemas.microsoft.com/office/powerpoint/2010/main" val="103616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CaféX Communications Confidential © 2013 – All Rights Reserved. </a:t>
            </a:r>
            <a:endParaRPr lang="en-US"/>
          </a:p>
        </p:txBody>
      </p:sp>
      <p:sp>
        <p:nvSpPr>
          <p:cNvPr id="6" name="Slide Number Placeholder 5"/>
          <p:cNvSpPr>
            <a:spLocks noGrp="1"/>
          </p:cNvSpPr>
          <p:nvPr>
            <p:ph type="sldNum" sz="quarter" idx="12"/>
          </p:nvPr>
        </p:nvSpPr>
        <p:spPr/>
        <p:txBody>
          <a:bodyPr/>
          <a:lstStyle/>
          <a:p>
            <a:fld id="{0431C951-9D62-474D-B35D-66AB940D3B2F}" type="slidenum">
              <a:rPr lang="en-US" smtClean="0"/>
              <a:t>‹#›</a:t>
            </a:fld>
            <a:endParaRPr lang="en-US"/>
          </a:p>
        </p:txBody>
      </p:sp>
    </p:spTree>
    <p:extLst>
      <p:ext uri="{BB962C8B-B14F-4D97-AF65-F5344CB8AC3E}">
        <p14:creationId xmlns:p14="http://schemas.microsoft.com/office/powerpoint/2010/main" val="15966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CaféX Communications Confidential © 2013 – All Rights Reserved. </a:t>
            </a:r>
            <a:endParaRPr lang="en-US"/>
          </a:p>
        </p:txBody>
      </p:sp>
      <p:sp>
        <p:nvSpPr>
          <p:cNvPr id="6" name="Slide Number Placeholder 5"/>
          <p:cNvSpPr>
            <a:spLocks noGrp="1"/>
          </p:cNvSpPr>
          <p:nvPr>
            <p:ph type="sldNum" sz="quarter" idx="12"/>
          </p:nvPr>
        </p:nvSpPr>
        <p:spPr/>
        <p:txBody>
          <a:bodyPr/>
          <a:lstStyle/>
          <a:p>
            <a:fld id="{0431C951-9D62-474D-B35D-66AB940D3B2F}" type="slidenum">
              <a:rPr lang="en-US" smtClean="0"/>
              <a:t>‹#›</a:t>
            </a:fld>
            <a:endParaRPr lang="en-US"/>
          </a:p>
        </p:txBody>
      </p:sp>
    </p:spTree>
    <p:extLst>
      <p:ext uri="{BB962C8B-B14F-4D97-AF65-F5344CB8AC3E}">
        <p14:creationId xmlns:p14="http://schemas.microsoft.com/office/powerpoint/2010/main" val="401087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Rectangle 5"/>
          <p:cNvSpPr/>
          <p:nvPr userDrawn="1"/>
        </p:nvSpPr>
        <p:spPr>
          <a:xfrm>
            <a:off x="-15120" y="2485"/>
            <a:ext cx="9171215" cy="5143500"/>
          </a:xfrm>
          <a:prstGeom prst="rect">
            <a:avLst/>
          </a:prstGeom>
          <a:gradFill flip="none" rotWithShape="1">
            <a:gsLst>
              <a:gs pos="20000">
                <a:srgbClr val="5C94C3">
                  <a:alpha val="72000"/>
                </a:srgbClr>
              </a:gs>
              <a:gs pos="55000">
                <a:srgbClr val="5C94C3">
                  <a:alpha val="50000"/>
                </a:srgbClr>
              </a:gs>
              <a:gs pos="100000">
                <a:srgbClr val="5C94C3"/>
              </a:gs>
            </a:gsLst>
            <a:lin ang="264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userDrawn="1"/>
        </p:nvSpPr>
        <p:spPr>
          <a:xfrm>
            <a:off x="-772606" y="501779"/>
            <a:ext cx="5373334" cy="5313424"/>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8" name="Rounded Rectangle 7"/>
          <p:cNvSpPr/>
          <p:nvPr userDrawn="1"/>
        </p:nvSpPr>
        <p:spPr>
          <a:xfrm rot="10800000">
            <a:off x="1736825" y="-322157"/>
            <a:ext cx="2021611" cy="1968305"/>
          </a:xfrm>
          <a:prstGeom prst="roundRect">
            <a:avLst>
              <a:gd name="adj" fmla="val 50000"/>
            </a:avLst>
          </a:prstGeom>
          <a:gradFill flip="none" rotWithShape="1">
            <a:gsLst>
              <a:gs pos="0">
                <a:srgbClr val="057550">
                  <a:alpha val="40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j-lt"/>
              <a:ea typeface="+mn-ea"/>
              <a:cs typeface="+mn-cs"/>
            </a:endParaRPr>
          </a:p>
        </p:txBody>
      </p:sp>
      <p:sp>
        <p:nvSpPr>
          <p:cNvPr id="9" name="Rounded Rectangle 8"/>
          <p:cNvSpPr/>
          <p:nvPr userDrawn="1"/>
        </p:nvSpPr>
        <p:spPr>
          <a:xfrm>
            <a:off x="7329033" y="-476508"/>
            <a:ext cx="950557" cy="953015"/>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0" name="Rounded Rectangle 9"/>
          <p:cNvSpPr/>
          <p:nvPr userDrawn="1"/>
        </p:nvSpPr>
        <p:spPr>
          <a:xfrm>
            <a:off x="8300316" y="-143386"/>
            <a:ext cx="1717524" cy="1727862"/>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1" name="Rounded Rectangle 10"/>
          <p:cNvSpPr/>
          <p:nvPr userDrawn="1"/>
        </p:nvSpPr>
        <p:spPr>
          <a:xfrm rot="10800000">
            <a:off x="7692801" y="-119231"/>
            <a:ext cx="1195279" cy="1171085"/>
          </a:xfrm>
          <a:prstGeom prst="roundRect">
            <a:avLst>
              <a:gd name="adj" fmla="val 50000"/>
            </a:avLst>
          </a:prstGeom>
          <a:gradFill flip="none" rotWithShape="1">
            <a:gsLst>
              <a:gs pos="0">
                <a:srgbClr val="057550">
                  <a:alpha val="40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j-lt"/>
              <a:ea typeface="+mn-ea"/>
              <a:cs typeface="+mn-cs"/>
            </a:endParaRPr>
          </a:p>
        </p:txBody>
      </p:sp>
      <p:sp>
        <p:nvSpPr>
          <p:cNvPr id="42" name="Rounded Rectangle 41"/>
          <p:cNvSpPr/>
          <p:nvPr userDrawn="1"/>
        </p:nvSpPr>
        <p:spPr>
          <a:xfrm>
            <a:off x="4138657" y="3114083"/>
            <a:ext cx="1339614" cy="134307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9" name="Footer Placeholder 3"/>
          <p:cNvSpPr txBox="1">
            <a:spLocks/>
          </p:cNvSpPr>
          <p:nvPr userDrawn="1"/>
        </p:nvSpPr>
        <p:spPr>
          <a:xfrm>
            <a:off x="107629" y="4864023"/>
            <a:ext cx="3898938" cy="273844"/>
          </a:xfrm>
          <a:prstGeom prst="rect">
            <a:avLst/>
          </a:prstGeom>
        </p:spPr>
        <p:txBody>
          <a:bodyPr vert="horz" lIns="91440" tIns="45720" rIns="91440" bIns="45720" rtlCol="0" anchor="ctr"/>
          <a:lstStyle>
            <a:defPPr>
              <a:defRPr lang="en-US"/>
            </a:defPPr>
            <a:lvl1pPr marL="0" algn="l" defTabSz="457200" rtl="0" eaLnBrk="1" latinLnBrk="0" hangingPunct="1">
              <a:defRPr sz="700" kern="1200">
                <a:solidFill>
                  <a:srgbClr val="7F7F7F"/>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chemeClr val="bg1"/>
                </a:solidFill>
              </a:rPr>
              <a:t>CaféX Communications Confidential © 2014 – All Rights Reserved. </a:t>
            </a:r>
            <a:endParaRPr lang="en-US" dirty="0">
              <a:solidFill>
                <a:schemeClr val="bg1"/>
              </a:solidFill>
            </a:endParaRPr>
          </a:p>
        </p:txBody>
      </p:sp>
      <p:sp>
        <p:nvSpPr>
          <p:cNvPr id="60" name="Slide Number Placeholder 4"/>
          <p:cNvSpPr txBox="1">
            <a:spLocks/>
          </p:cNvSpPr>
          <p:nvPr userDrawn="1"/>
        </p:nvSpPr>
        <p:spPr>
          <a:xfrm>
            <a:off x="7014842" y="4864023"/>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7F7F7F"/>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31C951-9D62-474D-B35D-66AB940D3B2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6052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FX Content">
    <p:spTree>
      <p:nvGrpSpPr>
        <p:cNvPr id="1" name=""/>
        <p:cNvGrpSpPr/>
        <p:nvPr/>
      </p:nvGrpSpPr>
      <p:grpSpPr>
        <a:xfrm>
          <a:off x="0" y="0"/>
          <a:ext cx="0" cy="0"/>
          <a:chOff x="0" y="0"/>
          <a:chExt cx="0" cy="0"/>
        </a:xfrm>
      </p:grpSpPr>
      <p:sp>
        <p:nvSpPr>
          <p:cNvPr id="29" name="Rectangle 28"/>
          <p:cNvSpPr/>
          <p:nvPr userDrawn="1"/>
        </p:nvSpPr>
        <p:spPr>
          <a:xfrm>
            <a:off x="-1" y="-9650"/>
            <a:ext cx="9171173" cy="5143500"/>
          </a:xfrm>
          <a:prstGeom prst="rect">
            <a:avLst/>
          </a:prstGeom>
          <a:gradFill flip="none" rotWithShape="1">
            <a:gsLst>
              <a:gs pos="20000">
                <a:srgbClr val="5C94C3">
                  <a:alpha val="72000"/>
                </a:srgbClr>
              </a:gs>
              <a:gs pos="55000">
                <a:srgbClr val="5C94C3">
                  <a:alpha val="50000"/>
                </a:srgbClr>
              </a:gs>
              <a:gs pos="100000">
                <a:srgbClr val="5C94C3"/>
              </a:gs>
            </a:gsLst>
            <a:lin ang="264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p:nvPr userDrawn="1"/>
        </p:nvSpPr>
        <p:spPr>
          <a:xfrm>
            <a:off x="-772606" y="501779"/>
            <a:ext cx="5373334" cy="5313424"/>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1" name="Rounded Rectangle 30"/>
          <p:cNvSpPr/>
          <p:nvPr userDrawn="1"/>
        </p:nvSpPr>
        <p:spPr>
          <a:xfrm>
            <a:off x="4138657" y="3114083"/>
            <a:ext cx="1339614" cy="134307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2" name="Rounded Rectangle 31"/>
          <p:cNvSpPr/>
          <p:nvPr userDrawn="1"/>
        </p:nvSpPr>
        <p:spPr>
          <a:xfrm rot="10800000">
            <a:off x="1736825" y="-322157"/>
            <a:ext cx="2021611" cy="1968305"/>
          </a:xfrm>
          <a:prstGeom prst="roundRect">
            <a:avLst>
              <a:gd name="adj" fmla="val 50000"/>
            </a:avLst>
          </a:prstGeom>
          <a:gradFill flip="none" rotWithShape="1">
            <a:gsLst>
              <a:gs pos="0">
                <a:srgbClr val="057550">
                  <a:alpha val="40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j-lt"/>
              <a:ea typeface="+mn-ea"/>
              <a:cs typeface="+mn-cs"/>
            </a:endParaRPr>
          </a:p>
        </p:txBody>
      </p:sp>
      <p:sp>
        <p:nvSpPr>
          <p:cNvPr id="34" name="Rectangle 33"/>
          <p:cNvSpPr/>
          <p:nvPr userDrawn="1"/>
        </p:nvSpPr>
        <p:spPr>
          <a:xfrm>
            <a:off x="-1" y="4448579"/>
            <a:ext cx="9289143" cy="440871"/>
          </a:xfrm>
          <a:prstGeom prst="rect">
            <a:avLst/>
          </a:prstGeom>
          <a:gradFill flip="none" rotWithShape="1">
            <a:gsLst>
              <a:gs pos="0">
                <a:schemeClr val="accent1"/>
              </a:gs>
              <a:gs pos="100000">
                <a:schemeClr val="tx2">
                  <a:alpha val="0"/>
                </a:schemeClr>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 name="Content Placeholder 3"/>
          <p:cNvSpPr txBox="1">
            <a:spLocks/>
          </p:cNvSpPr>
          <p:nvPr userDrawn="1"/>
        </p:nvSpPr>
        <p:spPr>
          <a:xfrm>
            <a:off x="115820" y="4432971"/>
            <a:ext cx="5501869" cy="432289"/>
          </a:xfrm>
          <a:prstGeom prst="rect">
            <a:avLst/>
          </a:prstGeom>
        </p:spPr>
        <p:txBody>
          <a:bodyPr vert="horz" lIns="91440" tIns="45720" rIns="91440" bIns="45720" rtlCol="0" anchor="ctr">
            <a:noAutofit/>
          </a:bodyPr>
          <a:lstStyle>
            <a:lvl1pPr marL="342900" indent="-342900" algn="l" defTabSz="457200" rtl="0" eaLnBrk="1" latinLnBrk="0" hangingPunct="1">
              <a:lnSpc>
                <a:spcPct val="80000"/>
              </a:lnSpc>
              <a:spcBef>
                <a:spcPct val="20000"/>
              </a:spcBef>
              <a:buFont typeface="Arial"/>
              <a:buChar char="•"/>
              <a:defRPr sz="2400" b="1" kern="1200">
                <a:solidFill>
                  <a:srgbClr val="FFFFFF"/>
                </a:solidFill>
                <a:effectLst>
                  <a:outerShdw blurRad="50800" dist="38100" dir="2700000" algn="tl" rotWithShape="0">
                    <a:prstClr val="black">
                      <a:alpha val="40000"/>
                    </a:prstClr>
                  </a:outerShdw>
                </a:effectLst>
                <a:latin typeface="+mn-lt"/>
                <a:ea typeface="+mn-ea"/>
                <a:cs typeface="+mn-cs"/>
              </a:defRPr>
            </a:lvl1pPr>
            <a:lvl2pPr marL="742950" indent="-285750" algn="l" defTabSz="457200" rtl="0" eaLnBrk="1" latinLnBrk="0" hangingPunct="1">
              <a:lnSpc>
                <a:spcPct val="80000"/>
              </a:lnSpc>
              <a:spcBef>
                <a:spcPct val="20000"/>
              </a:spcBef>
              <a:buFont typeface="Arial"/>
              <a:buChar char="–"/>
              <a:defRPr sz="2000" kern="1200">
                <a:solidFill>
                  <a:srgbClr val="FFFFFF"/>
                </a:solidFill>
                <a:effectLst>
                  <a:outerShdw blurRad="50800" dist="38100" dir="2700000" algn="tl" rotWithShape="0">
                    <a:prstClr val="black">
                      <a:alpha val="40000"/>
                    </a:prstClr>
                  </a:outerShdw>
                </a:effectLst>
                <a:latin typeface="+mn-lt"/>
                <a:ea typeface="+mn-ea"/>
                <a:cs typeface="+mn-cs"/>
              </a:defRPr>
            </a:lvl2pPr>
            <a:lvl3pPr marL="1143000" indent="-228600" algn="l" defTabSz="457200" rtl="0" eaLnBrk="1" latinLnBrk="0" hangingPunct="1">
              <a:lnSpc>
                <a:spcPct val="80000"/>
              </a:lnSpc>
              <a:spcBef>
                <a:spcPct val="20000"/>
              </a:spcBef>
              <a:buFont typeface="Arial"/>
              <a:buChar char="•"/>
              <a:defRPr sz="1800" kern="1200">
                <a:solidFill>
                  <a:srgbClr val="FFFFFF"/>
                </a:solidFill>
                <a:effectLst>
                  <a:outerShdw blurRad="50800" dist="38100" dir="2700000" algn="tl" rotWithShape="0">
                    <a:prstClr val="black">
                      <a:alpha val="40000"/>
                    </a:prstClr>
                  </a:outerShdw>
                </a:effectLst>
                <a:latin typeface="+mn-lt"/>
                <a:ea typeface="+mn-ea"/>
                <a:cs typeface="+mn-cs"/>
              </a:defRPr>
            </a:lvl3pPr>
            <a:lvl4pPr marL="1600200" indent="-228600" algn="l" defTabSz="457200" rtl="0" eaLnBrk="1" latinLnBrk="0" hangingPunct="1">
              <a:lnSpc>
                <a:spcPct val="80000"/>
              </a:lnSpc>
              <a:spcBef>
                <a:spcPct val="20000"/>
              </a:spcBef>
              <a:buFont typeface="Arial"/>
              <a:buChar char="–"/>
              <a:defRPr sz="1600" kern="1200">
                <a:solidFill>
                  <a:srgbClr val="FFFFFF"/>
                </a:solidFill>
                <a:effectLst>
                  <a:outerShdw blurRad="50800" dist="38100" dir="2700000" algn="tl" rotWithShape="0">
                    <a:prstClr val="black">
                      <a:alpha val="40000"/>
                    </a:prstClr>
                  </a:outerShdw>
                </a:effectLst>
                <a:latin typeface="+mn-lt"/>
                <a:ea typeface="+mn-ea"/>
                <a:cs typeface="+mn-cs"/>
              </a:defRPr>
            </a:lvl4pPr>
            <a:lvl5pPr marL="2057400" indent="-228600" algn="l" defTabSz="457200" rtl="0" eaLnBrk="1" latinLnBrk="0" hangingPunct="1">
              <a:lnSpc>
                <a:spcPct val="80000"/>
              </a:lnSpc>
              <a:spcBef>
                <a:spcPct val="20000"/>
              </a:spcBef>
              <a:buFont typeface="Arial"/>
              <a:buChar char="»"/>
              <a:defRPr sz="1600" kern="1200">
                <a:solidFill>
                  <a:srgbClr val="FFFFFF"/>
                </a:solidFill>
                <a:effectLst>
                  <a:outerShdw blurRad="50800" dist="38100" dir="2700000" algn="tl" rotWithShape="0">
                    <a:prstClr val="black">
                      <a:alpha val="40000"/>
                    </a:prstClr>
                  </a:outerShdw>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600"/>
              </a:spcBef>
              <a:spcAft>
                <a:spcPts val="400"/>
              </a:spcAft>
              <a:buFont typeface="Arial"/>
              <a:buNone/>
            </a:pPr>
            <a:r>
              <a:rPr lang="en-US" sz="1800" b="0" dirty="0" smtClean="0">
                <a:effectLst/>
                <a:latin typeface="Calibri"/>
                <a:cs typeface="Calibri"/>
              </a:rPr>
              <a:t>New York | Boston | Cardiff, UK</a:t>
            </a:r>
          </a:p>
        </p:txBody>
      </p:sp>
      <p:sp>
        <p:nvSpPr>
          <p:cNvPr id="36" name="Rounded Rectangle 35"/>
          <p:cNvSpPr/>
          <p:nvPr userDrawn="1"/>
        </p:nvSpPr>
        <p:spPr>
          <a:xfrm>
            <a:off x="7329033" y="-476508"/>
            <a:ext cx="950557" cy="953015"/>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7" name="Rounded Rectangle 36"/>
          <p:cNvSpPr/>
          <p:nvPr userDrawn="1"/>
        </p:nvSpPr>
        <p:spPr>
          <a:xfrm>
            <a:off x="4999216" y="1343581"/>
            <a:ext cx="4417063" cy="4345716"/>
          </a:xfrm>
          <a:prstGeom prst="roundRect">
            <a:avLst>
              <a:gd name="adj" fmla="val 50000"/>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400"/>
              </a:spcAft>
            </a:pPr>
            <a:endParaRPr lang="en-US" dirty="0" smtClean="0">
              <a:solidFill>
                <a:srgbClr val="092E4D"/>
              </a:solidFill>
              <a:cs typeface="Calibri"/>
            </a:endParaRPr>
          </a:p>
          <a:p>
            <a:pPr>
              <a:spcAft>
                <a:spcPts val="400"/>
              </a:spcAft>
            </a:pPr>
            <a:endParaRPr lang="en-US" dirty="0">
              <a:solidFill>
                <a:srgbClr val="092E4D"/>
              </a:solidFill>
              <a:cs typeface="Calibri"/>
            </a:endParaRPr>
          </a:p>
          <a:p>
            <a:pPr>
              <a:spcAft>
                <a:spcPts val="400"/>
              </a:spcAft>
            </a:pPr>
            <a:endParaRPr lang="en-US" dirty="0" smtClean="0">
              <a:solidFill>
                <a:srgbClr val="092E4D"/>
              </a:solidFill>
              <a:cs typeface="Calibri"/>
            </a:endParaRPr>
          </a:p>
          <a:p>
            <a:pPr>
              <a:spcAft>
                <a:spcPts val="400"/>
              </a:spcAft>
            </a:pPr>
            <a:endParaRPr lang="en-US" dirty="0">
              <a:solidFill>
                <a:srgbClr val="092E4D"/>
              </a:solidFill>
              <a:cs typeface="Calibri"/>
            </a:endParaRPr>
          </a:p>
          <a:p>
            <a:pPr>
              <a:spcAft>
                <a:spcPts val="400"/>
              </a:spcAft>
            </a:pPr>
            <a:endParaRPr lang="en-US" dirty="0" smtClean="0">
              <a:solidFill>
                <a:srgbClr val="092E4D"/>
              </a:solidFill>
              <a:cs typeface="Calibri"/>
            </a:endParaRPr>
          </a:p>
        </p:txBody>
      </p:sp>
      <p:sp>
        <p:nvSpPr>
          <p:cNvPr id="46" name="Rounded Rectangle 45"/>
          <p:cNvSpPr/>
          <p:nvPr userDrawn="1"/>
        </p:nvSpPr>
        <p:spPr>
          <a:xfrm>
            <a:off x="8300316" y="-143386"/>
            <a:ext cx="1717524" cy="1727862"/>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7" name="Rounded Rectangle 46"/>
          <p:cNvSpPr/>
          <p:nvPr userDrawn="1"/>
        </p:nvSpPr>
        <p:spPr>
          <a:xfrm rot="10800000">
            <a:off x="7692801" y="-119231"/>
            <a:ext cx="1195279" cy="1171085"/>
          </a:xfrm>
          <a:prstGeom prst="roundRect">
            <a:avLst>
              <a:gd name="adj" fmla="val 50000"/>
            </a:avLst>
          </a:prstGeom>
          <a:gradFill flip="none" rotWithShape="1">
            <a:gsLst>
              <a:gs pos="0">
                <a:srgbClr val="057550">
                  <a:alpha val="40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j-lt"/>
              <a:ea typeface="+mn-ea"/>
              <a:cs typeface="+mn-cs"/>
            </a:endParaRPr>
          </a:p>
        </p:txBody>
      </p:sp>
      <p:sp>
        <p:nvSpPr>
          <p:cNvPr id="48" name="Rectangle 47"/>
          <p:cNvSpPr/>
          <p:nvPr userDrawn="1"/>
        </p:nvSpPr>
        <p:spPr>
          <a:xfrm>
            <a:off x="-1" y="142168"/>
            <a:ext cx="9159079" cy="459353"/>
          </a:xfrm>
          <a:prstGeom prst="rect">
            <a:avLst/>
          </a:prstGeom>
          <a:solidFill>
            <a:srgbClr val="FFFFF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49" name="Picture 4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90640" y="179110"/>
            <a:ext cx="968829" cy="420828"/>
          </a:xfrm>
          <a:prstGeom prst="rect">
            <a:avLst/>
          </a:prstGeom>
        </p:spPr>
      </p:pic>
      <p:sp>
        <p:nvSpPr>
          <p:cNvPr id="50" name="Rectangle 49"/>
          <p:cNvSpPr/>
          <p:nvPr userDrawn="1"/>
        </p:nvSpPr>
        <p:spPr>
          <a:xfrm>
            <a:off x="4490803" y="154217"/>
            <a:ext cx="4662304" cy="400110"/>
          </a:xfrm>
          <a:prstGeom prst="rect">
            <a:avLst/>
          </a:prstGeom>
        </p:spPr>
        <p:txBody>
          <a:bodyPr wrap="none">
            <a:spAutoFit/>
          </a:bodyPr>
          <a:lstStyle/>
          <a:p>
            <a:pPr algn="ctr">
              <a:spcAft>
                <a:spcPts val="600"/>
              </a:spcAft>
            </a:pPr>
            <a:r>
              <a:rPr lang="en-US" sz="2000" dirty="0" smtClean="0">
                <a:solidFill>
                  <a:schemeClr val="accent2">
                    <a:lumMod val="75000"/>
                  </a:schemeClr>
                </a:solidFill>
                <a:cs typeface="Calibri"/>
              </a:rPr>
              <a:t>Real</a:t>
            </a:r>
            <a:r>
              <a:rPr lang="en-US" sz="2000" dirty="0">
                <a:solidFill>
                  <a:schemeClr val="accent2">
                    <a:lumMod val="75000"/>
                  </a:schemeClr>
                </a:solidFill>
                <a:cs typeface="Calibri"/>
              </a:rPr>
              <a:t>-time customer engagement solutions. </a:t>
            </a:r>
          </a:p>
        </p:txBody>
      </p:sp>
      <p:sp>
        <p:nvSpPr>
          <p:cNvPr id="51" name="Footer Placeholder 3"/>
          <p:cNvSpPr>
            <a:spLocks noGrp="1"/>
          </p:cNvSpPr>
          <p:nvPr>
            <p:ph type="ftr" sz="quarter" idx="4294967295"/>
          </p:nvPr>
        </p:nvSpPr>
        <p:spPr>
          <a:xfrm>
            <a:off x="107629" y="4864023"/>
            <a:ext cx="3898938" cy="273844"/>
          </a:xfrm>
        </p:spPr>
        <p:txBody>
          <a:bodyPr/>
          <a:lstStyle/>
          <a:p>
            <a:r>
              <a:rPr lang="en-US" dirty="0" smtClean="0">
                <a:solidFill>
                  <a:schemeClr val="bg1"/>
                </a:solidFill>
              </a:rPr>
              <a:t>CaféX Communications Confidential © 2014 – All Rights Reserved. </a:t>
            </a:r>
            <a:endParaRPr lang="en-US" dirty="0">
              <a:solidFill>
                <a:schemeClr val="bg1"/>
              </a:solidFill>
            </a:endParaRPr>
          </a:p>
        </p:txBody>
      </p:sp>
      <p:sp>
        <p:nvSpPr>
          <p:cNvPr id="52" name="Slide Number Placeholder 4"/>
          <p:cNvSpPr>
            <a:spLocks noGrp="1"/>
          </p:cNvSpPr>
          <p:nvPr>
            <p:ph type="sldNum" sz="quarter" idx="4294967295"/>
          </p:nvPr>
        </p:nvSpPr>
        <p:spPr>
          <a:xfrm>
            <a:off x="7014842" y="4864023"/>
            <a:ext cx="2133600" cy="273844"/>
          </a:xfrm>
        </p:spPr>
        <p:txBody>
          <a:bodyPr/>
          <a:lstStyle/>
          <a:p>
            <a:fld id="{0431C951-9D62-474D-B35D-66AB940D3B2F}" type="slidenum">
              <a:rPr lang="en-US" smtClean="0">
                <a:solidFill>
                  <a:srgbClr val="FFFFFF"/>
                </a:solidFill>
              </a:rPr>
              <a:t>‹#›</a:t>
            </a:fld>
            <a:endParaRPr lang="en-US" dirty="0">
              <a:solidFill>
                <a:srgbClr val="FFFFFF"/>
              </a:solidFill>
            </a:endParaRPr>
          </a:p>
        </p:txBody>
      </p:sp>
      <p:sp>
        <p:nvSpPr>
          <p:cNvPr id="10" name="Content Placeholder 9"/>
          <p:cNvSpPr>
            <a:spLocks noGrp="1"/>
          </p:cNvSpPr>
          <p:nvPr>
            <p:ph sz="quarter" idx="13"/>
          </p:nvPr>
        </p:nvSpPr>
        <p:spPr>
          <a:xfrm>
            <a:off x="190640" y="1346645"/>
            <a:ext cx="4526504" cy="2896947"/>
          </a:xfrm>
        </p:spPr>
        <p:txBody>
          <a:bodyPr/>
          <a:lstStyle>
            <a:lvl1pPr>
              <a:lnSpc>
                <a:spcPct val="80000"/>
              </a:lnSpc>
              <a:defRPr b="1">
                <a:solidFill>
                  <a:srgbClr val="FFFFFF"/>
                </a:solidFill>
                <a:effectLst/>
              </a:defRPr>
            </a:lvl1pPr>
            <a:lvl2pPr>
              <a:lnSpc>
                <a:spcPct val="80000"/>
              </a:lnSpc>
              <a:defRPr>
                <a:solidFill>
                  <a:srgbClr val="FFFFFF"/>
                </a:solidFill>
                <a:effectLst/>
              </a:defRPr>
            </a:lvl2pPr>
            <a:lvl3pPr>
              <a:lnSpc>
                <a:spcPct val="80000"/>
              </a:lnSpc>
              <a:defRPr>
                <a:solidFill>
                  <a:srgbClr val="FFFFFF"/>
                </a:solidFill>
                <a:effectLst/>
              </a:defRPr>
            </a:lvl3pPr>
            <a:lvl4pPr>
              <a:lnSpc>
                <a:spcPct val="80000"/>
              </a:lnSpc>
              <a:defRPr>
                <a:solidFill>
                  <a:srgbClr val="FFFFFF"/>
                </a:solidFill>
                <a:effectLst/>
              </a:defRPr>
            </a:lvl4pPr>
            <a:lvl5pPr>
              <a:lnSpc>
                <a:spcPct val="80000"/>
              </a:lnSpc>
              <a:defRPr>
                <a:solidFill>
                  <a:srgbClr val="FFFFFF"/>
                </a:solidFill>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ext Placeholder 2"/>
          <p:cNvSpPr>
            <a:spLocks noGrp="1"/>
          </p:cNvSpPr>
          <p:nvPr>
            <p:ph type="body" sz="quarter" idx="14"/>
          </p:nvPr>
        </p:nvSpPr>
        <p:spPr>
          <a:xfrm>
            <a:off x="5618163" y="3919900"/>
            <a:ext cx="3392487" cy="739775"/>
          </a:xfrm>
        </p:spPr>
        <p:txBody>
          <a:bodyPr>
            <a:noAutofit/>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endParaRPr lang="en-US" dirty="0"/>
          </a:p>
        </p:txBody>
      </p:sp>
    </p:spTree>
    <p:extLst>
      <p:ext uri="{BB962C8B-B14F-4D97-AF65-F5344CB8AC3E}">
        <p14:creationId xmlns:p14="http://schemas.microsoft.com/office/powerpoint/2010/main" val="285519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15120" y="2485"/>
            <a:ext cx="9171215" cy="5143500"/>
          </a:xfrm>
          <a:prstGeom prst="rect">
            <a:avLst/>
          </a:prstGeom>
          <a:gradFill flip="none" rotWithShape="1">
            <a:gsLst>
              <a:gs pos="20000">
                <a:srgbClr val="5C94C3">
                  <a:alpha val="72000"/>
                </a:srgbClr>
              </a:gs>
              <a:gs pos="55000">
                <a:srgbClr val="5C94C3">
                  <a:alpha val="50000"/>
                </a:srgbClr>
              </a:gs>
              <a:gs pos="100000">
                <a:srgbClr val="5C94C3"/>
              </a:gs>
            </a:gsLst>
            <a:lin ang="264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userDrawn="1"/>
        </p:nvSpPr>
        <p:spPr>
          <a:xfrm>
            <a:off x="-772606" y="501779"/>
            <a:ext cx="5373334" cy="5313424"/>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0" name="Rounded Rectangle 9"/>
          <p:cNvSpPr/>
          <p:nvPr userDrawn="1"/>
        </p:nvSpPr>
        <p:spPr>
          <a:xfrm rot="10800000">
            <a:off x="1736825" y="-322157"/>
            <a:ext cx="2021611" cy="1968305"/>
          </a:xfrm>
          <a:prstGeom prst="roundRect">
            <a:avLst>
              <a:gd name="adj" fmla="val 50000"/>
            </a:avLst>
          </a:prstGeom>
          <a:gradFill flip="none" rotWithShape="1">
            <a:gsLst>
              <a:gs pos="0">
                <a:srgbClr val="057550">
                  <a:alpha val="40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j-lt"/>
              <a:ea typeface="+mn-ea"/>
              <a:cs typeface="+mn-cs"/>
            </a:endParaRPr>
          </a:p>
        </p:txBody>
      </p:sp>
      <p:sp>
        <p:nvSpPr>
          <p:cNvPr id="11" name="Rounded Rectangle 10"/>
          <p:cNvSpPr/>
          <p:nvPr userDrawn="1"/>
        </p:nvSpPr>
        <p:spPr>
          <a:xfrm>
            <a:off x="7329033" y="-476508"/>
            <a:ext cx="950557" cy="953015"/>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2" name="Rounded Rectangle 11"/>
          <p:cNvSpPr/>
          <p:nvPr userDrawn="1"/>
        </p:nvSpPr>
        <p:spPr>
          <a:xfrm>
            <a:off x="8300316" y="-143386"/>
            <a:ext cx="1717524" cy="1727862"/>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3" name="Rounded Rectangle 12"/>
          <p:cNvSpPr/>
          <p:nvPr userDrawn="1"/>
        </p:nvSpPr>
        <p:spPr>
          <a:xfrm rot="10800000">
            <a:off x="7692801" y="-119231"/>
            <a:ext cx="1195279" cy="1171085"/>
          </a:xfrm>
          <a:prstGeom prst="roundRect">
            <a:avLst>
              <a:gd name="adj" fmla="val 50000"/>
            </a:avLst>
          </a:prstGeom>
          <a:gradFill flip="none" rotWithShape="1">
            <a:gsLst>
              <a:gs pos="0">
                <a:srgbClr val="057550">
                  <a:alpha val="40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j-lt"/>
              <a:ea typeface="+mn-ea"/>
              <a:cs typeface="+mn-cs"/>
            </a:endParaRPr>
          </a:p>
        </p:txBody>
      </p:sp>
      <p:sp>
        <p:nvSpPr>
          <p:cNvPr id="14" name="Rectangle 13"/>
          <p:cNvSpPr/>
          <p:nvPr userDrawn="1"/>
        </p:nvSpPr>
        <p:spPr>
          <a:xfrm>
            <a:off x="-15120" y="176253"/>
            <a:ext cx="9172425" cy="4746045"/>
          </a:xfrm>
          <a:prstGeom prst="rect">
            <a:avLst/>
          </a:prstGeom>
          <a:solidFill>
            <a:srgbClr val="FFFFF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5534" y="219776"/>
            <a:ext cx="1039745" cy="451632"/>
          </a:xfrm>
          <a:prstGeom prst="rect">
            <a:avLst/>
          </a:prstGeom>
        </p:spPr>
      </p:pic>
      <p:sp>
        <p:nvSpPr>
          <p:cNvPr id="16" name="Footer Placeholder 3"/>
          <p:cNvSpPr>
            <a:spLocks noGrp="1"/>
          </p:cNvSpPr>
          <p:nvPr>
            <p:ph type="ftr" sz="quarter" idx="11"/>
          </p:nvPr>
        </p:nvSpPr>
        <p:spPr>
          <a:xfrm>
            <a:off x="107629" y="4876118"/>
            <a:ext cx="3898938" cy="273844"/>
          </a:xfrm>
        </p:spPr>
        <p:txBody>
          <a:bodyPr/>
          <a:lstStyle/>
          <a:p>
            <a:r>
              <a:rPr lang="en-US" dirty="0" smtClean="0">
                <a:solidFill>
                  <a:schemeClr val="bg1"/>
                </a:solidFill>
              </a:rPr>
              <a:t>CaféX Communications Confidential © 2014 – All Rights Reserved. </a:t>
            </a:r>
            <a:endParaRPr lang="en-US" dirty="0">
              <a:solidFill>
                <a:schemeClr val="bg1"/>
              </a:solidFill>
            </a:endParaRPr>
          </a:p>
        </p:txBody>
      </p:sp>
      <p:sp>
        <p:nvSpPr>
          <p:cNvPr id="17" name="Slide Number Placeholder 4"/>
          <p:cNvSpPr>
            <a:spLocks noGrp="1"/>
          </p:cNvSpPr>
          <p:nvPr>
            <p:ph type="sldNum" sz="quarter" idx="12"/>
          </p:nvPr>
        </p:nvSpPr>
        <p:spPr>
          <a:xfrm>
            <a:off x="7014842" y="4876118"/>
            <a:ext cx="2133600" cy="273844"/>
          </a:xfrm>
        </p:spPr>
        <p:txBody>
          <a:bodyPr/>
          <a:lstStyle/>
          <a:p>
            <a:fld id="{0431C951-9D62-474D-B35D-66AB940D3B2F}" type="slidenum">
              <a:rPr lang="en-US" sz="1000" smtClean="0">
                <a:solidFill>
                  <a:srgbClr val="FFFFFF"/>
                </a:solidFill>
              </a:rPr>
              <a:t>‹#›</a:t>
            </a:fld>
            <a:endParaRPr lang="en-US" sz="1000" dirty="0">
              <a:solidFill>
                <a:srgbClr val="FFFFFF"/>
              </a:solidFill>
            </a:endParaRPr>
          </a:p>
        </p:txBody>
      </p:sp>
      <p:cxnSp>
        <p:nvCxnSpPr>
          <p:cNvPr id="33" name="Straight Connector 32"/>
          <p:cNvCxnSpPr/>
          <p:nvPr userDrawn="1"/>
        </p:nvCxnSpPr>
        <p:spPr>
          <a:xfrm>
            <a:off x="127002" y="713428"/>
            <a:ext cx="8917213"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630787" y="149836"/>
            <a:ext cx="7276584" cy="566375"/>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246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smtClean="0"/>
              <a:t>CaféX Communications Confidential © 2014 – All Rights Reserved. </a:t>
            </a:r>
            <a:endParaRPr lang="en-US" dirty="0"/>
          </a:p>
        </p:txBody>
      </p:sp>
      <p:sp>
        <p:nvSpPr>
          <p:cNvPr id="6" name="Slide Number Placeholder 5"/>
          <p:cNvSpPr>
            <a:spLocks noGrp="1"/>
          </p:cNvSpPr>
          <p:nvPr>
            <p:ph type="sldNum" sz="quarter" idx="12"/>
          </p:nvPr>
        </p:nvSpPr>
        <p:spPr/>
        <p:txBody>
          <a:bodyPr/>
          <a:lstStyle/>
          <a:p>
            <a:fld id="{0431C951-9D62-474D-B35D-66AB940D3B2F}" type="slidenum">
              <a:rPr lang="en-US" smtClean="0"/>
              <a:t>‹#›</a:t>
            </a:fld>
            <a:endParaRPr lang="en-US"/>
          </a:p>
        </p:txBody>
      </p:sp>
    </p:spTree>
    <p:extLst>
      <p:ext uri="{BB962C8B-B14F-4D97-AF65-F5344CB8AC3E}">
        <p14:creationId xmlns:p14="http://schemas.microsoft.com/office/powerpoint/2010/main" val="356563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9" name="Rectangle 18"/>
          <p:cNvSpPr/>
          <p:nvPr userDrawn="1"/>
        </p:nvSpPr>
        <p:spPr>
          <a:xfrm>
            <a:off x="-15120" y="2485"/>
            <a:ext cx="9171215" cy="5143500"/>
          </a:xfrm>
          <a:prstGeom prst="rect">
            <a:avLst/>
          </a:prstGeom>
          <a:gradFill flip="none" rotWithShape="1">
            <a:gsLst>
              <a:gs pos="20000">
                <a:srgbClr val="5C94C3">
                  <a:alpha val="72000"/>
                </a:srgbClr>
              </a:gs>
              <a:gs pos="55000">
                <a:srgbClr val="5C94C3">
                  <a:alpha val="50000"/>
                </a:srgbClr>
              </a:gs>
              <a:gs pos="100000">
                <a:srgbClr val="5C94C3"/>
              </a:gs>
            </a:gsLst>
            <a:lin ang="264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userDrawn="1"/>
        </p:nvSpPr>
        <p:spPr>
          <a:xfrm>
            <a:off x="-772606" y="501779"/>
            <a:ext cx="5373334" cy="5313424"/>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1" name="Rounded Rectangle 20"/>
          <p:cNvSpPr/>
          <p:nvPr userDrawn="1"/>
        </p:nvSpPr>
        <p:spPr>
          <a:xfrm rot="10800000">
            <a:off x="1736825" y="-322157"/>
            <a:ext cx="2021611" cy="1968305"/>
          </a:xfrm>
          <a:prstGeom prst="roundRect">
            <a:avLst>
              <a:gd name="adj" fmla="val 50000"/>
            </a:avLst>
          </a:prstGeom>
          <a:gradFill flip="none" rotWithShape="1">
            <a:gsLst>
              <a:gs pos="0">
                <a:srgbClr val="057550">
                  <a:alpha val="40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j-lt"/>
              <a:ea typeface="+mn-ea"/>
              <a:cs typeface="+mn-cs"/>
            </a:endParaRPr>
          </a:p>
        </p:txBody>
      </p:sp>
      <p:sp>
        <p:nvSpPr>
          <p:cNvPr id="22" name="Rounded Rectangle 21"/>
          <p:cNvSpPr/>
          <p:nvPr userDrawn="1"/>
        </p:nvSpPr>
        <p:spPr>
          <a:xfrm>
            <a:off x="7329033" y="-476508"/>
            <a:ext cx="950557" cy="953015"/>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3" name="Rounded Rectangle 22"/>
          <p:cNvSpPr/>
          <p:nvPr userDrawn="1"/>
        </p:nvSpPr>
        <p:spPr>
          <a:xfrm>
            <a:off x="8300316" y="-143386"/>
            <a:ext cx="1717524" cy="1727862"/>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4" name="Rounded Rectangle 23"/>
          <p:cNvSpPr/>
          <p:nvPr userDrawn="1"/>
        </p:nvSpPr>
        <p:spPr>
          <a:xfrm rot="10800000">
            <a:off x="7692801" y="-119231"/>
            <a:ext cx="1195279" cy="1171085"/>
          </a:xfrm>
          <a:prstGeom prst="roundRect">
            <a:avLst>
              <a:gd name="adj" fmla="val 50000"/>
            </a:avLst>
          </a:prstGeom>
          <a:gradFill flip="none" rotWithShape="1">
            <a:gsLst>
              <a:gs pos="0">
                <a:srgbClr val="057550">
                  <a:alpha val="40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j-lt"/>
              <a:ea typeface="+mn-ea"/>
              <a:cs typeface="+mn-cs"/>
            </a:endParaRPr>
          </a:p>
        </p:txBody>
      </p:sp>
      <p:sp>
        <p:nvSpPr>
          <p:cNvPr id="25" name="Rectangle 24"/>
          <p:cNvSpPr/>
          <p:nvPr userDrawn="1"/>
        </p:nvSpPr>
        <p:spPr>
          <a:xfrm>
            <a:off x="-15120" y="176253"/>
            <a:ext cx="9172425" cy="4746045"/>
          </a:xfrm>
          <a:prstGeom prst="rect">
            <a:avLst/>
          </a:prstGeom>
          <a:solidFill>
            <a:srgbClr val="FFFFF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6" name="Picture 2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5534" y="219776"/>
            <a:ext cx="1039745" cy="451632"/>
          </a:xfrm>
          <a:prstGeom prst="rect">
            <a:avLst/>
          </a:prstGeom>
        </p:spPr>
      </p:pic>
      <p:sp>
        <p:nvSpPr>
          <p:cNvPr id="27" name="Footer Placeholder 3"/>
          <p:cNvSpPr>
            <a:spLocks noGrp="1"/>
          </p:cNvSpPr>
          <p:nvPr>
            <p:ph type="ftr" sz="quarter" idx="11"/>
          </p:nvPr>
        </p:nvSpPr>
        <p:spPr>
          <a:xfrm>
            <a:off x="107629" y="4876118"/>
            <a:ext cx="3898938" cy="273844"/>
          </a:xfrm>
        </p:spPr>
        <p:txBody>
          <a:bodyPr/>
          <a:lstStyle/>
          <a:p>
            <a:r>
              <a:rPr lang="en-US" dirty="0" smtClean="0">
                <a:solidFill>
                  <a:schemeClr val="bg1"/>
                </a:solidFill>
              </a:rPr>
              <a:t>CaféX Communications Confidential © 2014 – All Rights Reserved. </a:t>
            </a:r>
            <a:endParaRPr lang="en-US" dirty="0">
              <a:solidFill>
                <a:schemeClr val="bg1"/>
              </a:solidFill>
            </a:endParaRPr>
          </a:p>
        </p:txBody>
      </p:sp>
      <p:sp>
        <p:nvSpPr>
          <p:cNvPr id="28" name="Slide Number Placeholder 4"/>
          <p:cNvSpPr>
            <a:spLocks noGrp="1"/>
          </p:cNvSpPr>
          <p:nvPr>
            <p:ph type="sldNum" sz="quarter" idx="12"/>
          </p:nvPr>
        </p:nvSpPr>
        <p:spPr>
          <a:xfrm>
            <a:off x="7014842" y="4876118"/>
            <a:ext cx="2133600" cy="273844"/>
          </a:xfrm>
        </p:spPr>
        <p:txBody>
          <a:bodyPr/>
          <a:lstStyle/>
          <a:p>
            <a:fld id="{0431C951-9D62-474D-B35D-66AB940D3B2F}" type="slidenum">
              <a:rPr lang="en-US" sz="1000" smtClean="0">
                <a:solidFill>
                  <a:srgbClr val="FFFFFF"/>
                </a:solidFill>
              </a:rPr>
              <a:t>‹#›</a:t>
            </a:fld>
            <a:endParaRPr lang="en-US" sz="1000" dirty="0">
              <a:solidFill>
                <a:srgbClr val="FFFFFF"/>
              </a:solidFill>
            </a:endParaRPr>
          </a:p>
        </p:txBody>
      </p:sp>
      <p:cxnSp>
        <p:nvCxnSpPr>
          <p:cNvPr id="29" name="Straight Connector 28"/>
          <p:cNvCxnSpPr/>
          <p:nvPr userDrawn="1"/>
        </p:nvCxnSpPr>
        <p:spPr>
          <a:xfrm>
            <a:off x="127002" y="713428"/>
            <a:ext cx="8917213"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577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15120" y="2485"/>
            <a:ext cx="9171215" cy="5143500"/>
          </a:xfrm>
          <a:prstGeom prst="rect">
            <a:avLst/>
          </a:prstGeom>
          <a:gradFill flip="none" rotWithShape="1">
            <a:gsLst>
              <a:gs pos="20000">
                <a:srgbClr val="5C94C3">
                  <a:alpha val="72000"/>
                </a:srgbClr>
              </a:gs>
              <a:gs pos="55000">
                <a:srgbClr val="5C94C3">
                  <a:alpha val="50000"/>
                </a:srgbClr>
              </a:gs>
              <a:gs pos="100000">
                <a:srgbClr val="5C94C3"/>
              </a:gs>
            </a:gsLst>
            <a:lin ang="264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userDrawn="1"/>
        </p:nvSpPr>
        <p:spPr>
          <a:xfrm>
            <a:off x="-772606" y="501779"/>
            <a:ext cx="5373334" cy="5313424"/>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2" name="Rounded Rectangle 11"/>
          <p:cNvSpPr/>
          <p:nvPr userDrawn="1"/>
        </p:nvSpPr>
        <p:spPr>
          <a:xfrm rot="10800000">
            <a:off x="1736825" y="-322157"/>
            <a:ext cx="2021611" cy="1968305"/>
          </a:xfrm>
          <a:prstGeom prst="roundRect">
            <a:avLst>
              <a:gd name="adj" fmla="val 50000"/>
            </a:avLst>
          </a:prstGeom>
          <a:gradFill flip="none" rotWithShape="1">
            <a:gsLst>
              <a:gs pos="0">
                <a:srgbClr val="057550">
                  <a:alpha val="40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j-lt"/>
              <a:ea typeface="+mn-ea"/>
              <a:cs typeface="+mn-cs"/>
            </a:endParaRPr>
          </a:p>
        </p:txBody>
      </p:sp>
      <p:sp>
        <p:nvSpPr>
          <p:cNvPr id="13" name="Rounded Rectangle 12"/>
          <p:cNvSpPr/>
          <p:nvPr userDrawn="1"/>
        </p:nvSpPr>
        <p:spPr>
          <a:xfrm>
            <a:off x="7329033" y="-476508"/>
            <a:ext cx="950557" cy="953015"/>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4" name="Rounded Rectangle 13"/>
          <p:cNvSpPr/>
          <p:nvPr userDrawn="1"/>
        </p:nvSpPr>
        <p:spPr>
          <a:xfrm>
            <a:off x="8300316" y="-143386"/>
            <a:ext cx="1717524" cy="1727862"/>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5" name="Rounded Rectangle 14"/>
          <p:cNvSpPr/>
          <p:nvPr userDrawn="1"/>
        </p:nvSpPr>
        <p:spPr>
          <a:xfrm rot="10800000">
            <a:off x="7692801" y="-119231"/>
            <a:ext cx="1195279" cy="1171085"/>
          </a:xfrm>
          <a:prstGeom prst="roundRect">
            <a:avLst>
              <a:gd name="adj" fmla="val 50000"/>
            </a:avLst>
          </a:prstGeom>
          <a:gradFill flip="none" rotWithShape="1">
            <a:gsLst>
              <a:gs pos="0">
                <a:srgbClr val="057550">
                  <a:alpha val="40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j-lt"/>
              <a:ea typeface="+mn-ea"/>
              <a:cs typeface="+mn-cs"/>
            </a:endParaRPr>
          </a:p>
        </p:txBody>
      </p:sp>
      <p:sp>
        <p:nvSpPr>
          <p:cNvPr id="16" name="Rectangle 15"/>
          <p:cNvSpPr/>
          <p:nvPr userDrawn="1"/>
        </p:nvSpPr>
        <p:spPr>
          <a:xfrm>
            <a:off x="-15120" y="164708"/>
            <a:ext cx="9172425" cy="4746045"/>
          </a:xfrm>
          <a:prstGeom prst="rect">
            <a:avLst/>
          </a:prstGeom>
          <a:solidFill>
            <a:srgbClr val="FFFFF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5534" y="208231"/>
            <a:ext cx="1039745" cy="451632"/>
          </a:xfrm>
          <a:prstGeom prst="rect">
            <a:avLst/>
          </a:prstGeom>
        </p:spPr>
      </p:pic>
      <p:sp>
        <p:nvSpPr>
          <p:cNvPr id="18" name="Footer Placeholder 3"/>
          <p:cNvSpPr>
            <a:spLocks noGrp="1"/>
          </p:cNvSpPr>
          <p:nvPr>
            <p:ph type="ftr" sz="quarter" idx="11"/>
          </p:nvPr>
        </p:nvSpPr>
        <p:spPr>
          <a:xfrm>
            <a:off x="107629" y="4876118"/>
            <a:ext cx="3898938" cy="273844"/>
          </a:xfrm>
        </p:spPr>
        <p:txBody>
          <a:bodyPr/>
          <a:lstStyle/>
          <a:p>
            <a:r>
              <a:rPr lang="en-US" dirty="0" smtClean="0">
                <a:solidFill>
                  <a:schemeClr val="bg1"/>
                </a:solidFill>
              </a:rPr>
              <a:t>CaféX Communications Confidential © 2013 – All Rights Reserved. </a:t>
            </a:r>
            <a:endParaRPr lang="en-US" dirty="0">
              <a:solidFill>
                <a:schemeClr val="bg1"/>
              </a:solidFill>
            </a:endParaRPr>
          </a:p>
        </p:txBody>
      </p:sp>
      <p:sp>
        <p:nvSpPr>
          <p:cNvPr id="19" name="Slide Number Placeholder 4"/>
          <p:cNvSpPr>
            <a:spLocks noGrp="1"/>
          </p:cNvSpPr>
          <p:nvPr>
            <p:ph type="sldNum" sz="quarter" idx="12"/>
          </p:nvPr>
        </p:nvSpPr>
        <p:spPr>
          <a:xfrm>
            <a:off x="7014842" y="4876118"/>
            <a:ext cx="2133600" cy="273844"/>
          </a:xfrm>
        </p:spPr>
        <p:txBody>
          <a:bodyPr/>
          <a:lstStyle/>
          <a:p>
            <a:fld id="{0431C951-9D62-474D-B35D-66AB940D3B2F}" type="slidenum">
              <a:rPr lang="en-US" sz="1000" smtClean="0">
                <a:solidFill>
                  <a:srgbClr val="FFFFFF"/>
                </a:solidFill>
              </a:rPr>
              <a:t>‹#›</a:t>
            </a:fld>
            <a:endParaRPr lang="en-US" sz="1000" dirty="0">
              <a:solidFill>
                <a:srgbClr val="FFFFFF"/>
              </a:solidFill>
            </a:endParaRPr>
          </a:p>
        </p:txBody>
      </p:sp>
      <p:cxnSp>
        <p:nvCxnSpPr>
          <p:cNvPr id="20" name="Straight Connector 19"/>
          <p:cNvCxnSpPr/>
          <p:nvPr userDrawn="1"/>
        </p:nvCxnSpPr>
        <p:spPr>
          <a:xfrm>
            <a:off x="127002" y="713428"/>
            <a:ext cx="8917213"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81726" y="205979"/>
            <a:ext cx="7105073" cy="50744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03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15120" y="2485"/>
            <a:ext cx="9171215" cy="5143500"/>
          </a:xfrm>
          <a:prstGeom prst="rect">
            <a:avLst/>
          </a:prstGeom>
          <a:gradFill flip="none" rotWithShape="1">
            <a:gsLst>
              <a:gs pos="20000">
                <a:srgbClr val="5C94C3">
                  <a:alpha val="72000"/>
                </a:srgbClr>
              </a:gs>
              <a:gs pos="55000">
                <a:srgbClr val="5C94C3">
                  <a:alpha val="50000"/>
                </a:srgbClr>
              </a:gs>
              <a:gs pos="100000">
                <a:srgbClr val="5C94C3"/>
              </a:gs>
            </a:gsLst>
            <a:lin ang="264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userDrawn="1"/>
        </p:nvSpPr>
        <p:spPr>
          <a:xfrm>
            <a:off x="-772606" y="501779"/>
            <a:ext cx="5373334" cy="5313424"/>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8" name="Rounded Rectangle 7"/>
          <p:cNvSpPr/>
          <p:nvPr userDrawn="1"/>
        </p:nvSpPr>
        <p:spPr>
          <a:xfrm rot="10800000">
            <a:off x="1736825" y="-322157"/>
            <a:ext cx="2021611" cy="1968305"/>
          </a:xfrm>
          <a:prstGeom prst="roundRect">
            <a:avLst>
              <a:gd name="adj" fmla="val 50000"/>
            </a:avLst>
          </a:prstGeom>
          <a:gradFill flip="none" rotWithShape="1">
            <a:gsLst>
              <a:gs pos="0">
                <a:srgbClr val="057550">
                  <a:alpha val="40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j-lt"/>
              <a:ea typeface="+mn-ea"/>
              <a:cs typeface="+mn-cs"/>
            </a:endParaRPr>
          </a:p>
        </p:txBody>
      </p:sp>
      <p:sp>
        <p:nvSpPr>
          <p:cNvPr id="9" name="Rounded Rectangle 8"/>
          <p:cNvSpPr/>
          <p:nvPr userDrawn="1"/>
        </p:nvSpPr>
        <p:spPr>
          <a:xfrm>
            <a:off x="7329033" y="-476508"/>
            <a:ext cx="950557" cy="953015"/>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0" name="Rounded Rectangle 9"/>
          <p:cNvSpPr/>
          <p:nvPr userDrawn="1"/>
        </p:nvSpPr>
        <p:spPr>
          <a:xfrm>
            <a:off x="8300316" y="-143386"/>
            <a:ext cx="1717524" cy="1727862"/>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1" name="Rounded Rectangle 10"/>
          <p:cNvSpPr/>
          <p:nvPr userDrawn="1"/>
        </p:nvSpPr>
        <p:spPr>
          <a:xfrm rot="10800000">
            <a:off x="7692801" y="-119231"/>
            <a:ext cx="1195279" cy="1171085"/>
          </a:xfrm>
          <a:prstGeom prst="roundRect">
            <a:avLst>
              <a:gd name="adj" fmla="val 50000"/>
            </a:avLst>
          </a:prstGeom>
          <a:gradFill flip="none" rotWithShape="1">
            <a:gsLst>
              <a:gs pos="0">
                <a:srgbClr val="057550">
                  <a:alpha val="40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j-lt"/>
              <a:ea typeface="+mn-ea"/>
              <a:cs typeface="+mn-cs"/>
            </a:endParaRPr>
          </a:p>
        </p:txBody>
      </p:sp>
      <p:sp>
        <p:nvSpPr>
          <p:cNvPr id="12" name="Rectangle 11"/>
          <p:cNvSpPr/>
          <p:nvPr userDrawn="1"/>
        </p:nvSpPr>
        <p:spPr>
          <a:xfrm>
            <a:off x="-15120" y="141618"/>
            <a:ext cx="9172425" cy="4746045"/>
          </a:xfrm>
          <a:prstGeom prst="rect">
            <a:avLst/>
          </a:prstGeom>
          <a:solidFill>
            <a:srgbClr val="FFFFF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5534" y="196686"/>
            <a:ext cx="1039745" cy="451632"/>
          </a:xfrm>
          <a:prstGeom prst="rect">
            <a:avLst/>
          </a:prstGeom>
        </p:spPr>
      </p:pic>
      <p:sp>
        <p:nvSpPr>
          <p:cNvPr id="14" name="Footer Placeholder 3"/>
          <p:cNvSpPr>
            <a:spLocks noGrp="1"/>
          </p:cNvSpPr>
          <p:nvPr>
            <p:ph type="ftr" sz="quarter" idx="11"/>
          </p:nvPr>
        </p:nvSpPr>
        <p:spPr>
          <a:xfrm>
            <a:off x="107629" y="4876118"/>
            <a:ext cx="3898938" cy="273844"/>
          </a:xfrm>
        </p:spPr>
        <p:txBody>
          <a:bodyPr/>
          <a:lstStyle/>
          <a:p>
            <a:r>
              <a:rPr lang="en-US" dirty="0" smtClean="0">
                <a:solidFill>
                  <a:schemeClr val="bg1"/>
                </a:solidFill>
              </a:rPr>
              <a:t>CaféX Communications Confidential © 2014 – All Rights Reserved. </a:t>
            </a:r>
            <a:endParaRPr lang="en-US" dirty="0">
              <a:solidFill>
                <a:schemeClr val="bg1"/>
              </a:solidFill>
            </a:endParaRPr>
          </a:p>
        </p:txBody>
      </p:sp>
      <p:sp>
        <p:nvSpPr>
          <p:cNvPr id="15" name="Slide Number Placeholder 4"/>
          <p:cNvSpPr>
            <a:spLocks noGrp="1"/>
          </p:cNvSpPr>
          <p:nvPr>
            <p:ph type="sldNum" sz="quarter" idx="12"/>
          </p:nvPr>
        </p:nvSpPr>
        <p:spPr>
          <a:xfrm>
            <a:off x="7014842" y="4876118"/>
            <a:ext cx="2133600" cy="273844"/>
          </a:xfrm>
        </p:spPr>
        <p:txBody>
          <a:bodyPr/>
          <a:lstStyle/>
          <a:p>
            <a:fld id="{0431C951-9D62-474D-B35D-66AB940D3B2F}" type="slidenum">
              <a:rPr lang="en-US" sz="1000" smtClean="0">
                <a:solidFill>
                  <a:srgbClr val="FFFFFF"/>
                </a:solidFill>
              </a:rPr>
              <a:t>‹#›</a:t>
            </a:fld>
            <a:endParaRPr lang="en-US" sz="1000" dirty="0">
              <a:solidFill>
                <a:srgbClr val="FFFFFF"/>
              </a:solidFill>
            </a:endParaRPr>
          </a:p>
        </p:txBody>
      </p:sp>
      <p:cxnSp>
        <p:nvCxnSpPr>
          <p:cNvPr id="16" name="Straight Connector 15"/>
          <p:cNvCxnSpPr/>
          <p:nvPr userDrawn="1"/>
        </p:nvCxnSpPr>
        <p:spPr>
          <a:xfrm>
            <a:off x="127002" y="713428"/>
            <a:ext cx="8917213"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1135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15120" y="2485"/>
            <a:ext cx="9171215" cy="5143500"/>
          </a:xfrm>
          <a:prstGeom prst="rect">
            <a:avLst/>
          </a:prstGeom>
          <a:gradFill flip="none" rotWithShape="1">
            <a:gsLst>
              <a:gs pos="20000">
                <a:srgbClr val="5C94C3">
                  <a:alpha val="72000"/>
                </a:srgbClr>
              </a:gs>
              <a:gs pos="55000">
                <a:srgbClr val="5C94C3">
                  <a:alpha val="50000"/>
                </a:srgbClr>
              </a:gs>
              <a:gs pos="100000">
                <a:srgbClr val="5C94C3"/>
              </a:gs>
            </a:gsLst>
            <a:lin ang="264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userDrawn="1"/>
        </p:nvSpPr>
        <p:spPr>
          <a:xfrm>
            <a:off x="-772606" y="501779"/>
            <a:ext cx="5373334" cy="5313424"/>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8" name="Rounded Rectangle 7"/>
          <p:cNvSpPr/>
          <p:nvPr userDrawn="1"/>
        </p:nvSpPr>
        <p:spPr>
          <a:xfrm rot="10800000">
            <a:off x="1736825" y="-322157"/>
            <a:ext cx="2021611" cy="1968305"/>
          </a:xfrm>
          <a:prstGeom prst="roundRect">
            <a:avLst>
              <a:gd name="adj" fmla="val 50000"/>
            </a:avLst>
          </a:prstGeom>
          <a:gradFill flip="none" rotWithShape="1">
            <a:gsLst>
              <a:gs pos="0">
                <a:srgbClr val="057550">
                  <a:alpha val="40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j-lt"/>
              <a:ea typeface="+mn-ea"/>
              <a:cs typeface="+mn-cs"/>
            </a:endParaRPr>
          </a:p>
        </p:txBody>
      </p:sp>
      <p:sp>
        <p:nvSpPr>
          <p:cNvPr id="9" name="Rounded Rectangle 8"/>
          <p:cNvSpPr/>
          <p:nvPr userDrawn="1"/>
        </p:nvSpPr>
        <p:spPr>
          <a:xfrm>
            <a:off x="7329033" y="-476508"/>
            <a:ext cx="950557" cy="953015"/>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0" name="Rounded Rectangle 9"/>
          <p:cNvSpPr/>
          <p:nvPr userDrawn="1"/>
        </p:nvSpPr>
        <p:spPr>
          <a:xfrm>
            <a:off x="8300316" y="-143386"/>
            <a:ext cx="1717524" cy="1727862"/>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1" name="Rounded Rectangle 10"/>
          <p:cNvSpPr/>
          <p:nvPr userDrawn="1"/>
        </p:nvSpPr>
        <p:spPr>
          <a:xfrm rot="10800000">
            <a:off x="7692801" y="-119231"/>
            <a:ext cx="1195279" cy="1171085"/>
          </a:xfrm>
          <a:prstGeom prst="roundRect">
            <a:avLst>
              <a:gd name="adj" fmla="val 50000"/>
            </a:avLst>
          </a:prstGeom>
          <a:gradFill flip="none" rotWithShape="1">
            <a:gsLst>
              <a:gs pos="0">
                <a:srgbClr val="057550">
                  <a:alpha val="40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j-lt"/>
              <a:ea typeface="+mn-ea"/>
              <a:cs typeface="+mn-cs"/>
            </a:endParaRPr>
          </a:p>
        </p:txBody>
      </p:sp>
      <p:sp>
        <p:nvSpPr>
          <p:cNvPr id="12" name="Rectangle 11"/>
          <p:cNvSpPr/>
          <p:nvPr userDrawn="1"/>
        </p:nvSpPr>
        <p:spPr>
          <a:xfrm>
            <a:off x="-15120" y="141618"/>
            <a:ext cx="9172425" cy="4746045"/>
          </a:xfrm>
          <a:prstGeom prst="rect">
            <a:avLst/>
          </a:prstGeom>
          <a:solidFill>
            <a:srgbClr val="FFFFF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5534" y="196686"/>
            <a:ext cx="1039745" cy="451632"/>
          </a:xfrm>
          <a:prstGeom prst="rect">
            <a:avLst/>
          </a:prstGeom>
        </p:spPr>
      </p:pic>
      <p:sp>
        <p:nvSpPr>
          <p:cNvPr id="14" name="Footer Placeholder 3"/>
          <p:cNvSpPr>
            <a:spLocks noGrp="1"/>
          </p:cNvSpPr>
          <p:nvPr>
            <p:ph type="ftr" sz="quarter" idx="11"/>
          </p:nvPr>
        </p:nvSpPr>
        <p:spPr>
          <a:xfrm>
            <a:off x="107629" y="4876118"/>
            <a:ext cx="3898938" cy="273844"/>
          </a:xfrm>
        </p:spPr>
        <p:txBody>
          <a:bodyPr/>
          <a:lstStyle/>
          <a:p>
            <a:r>
              <a:rPr lang="en-US" dirty="0" smtClean="0">
                <a:solidFill>
                  <a:schemeClr val="bg1"/>
                </a:solidFill>
              </a:rPr>
              <a:t>CaféX Communications Confidential © 2013 – All Rights Reserved. </a:t>
            </a:r>
            <a:endParaRPr lang="en-US" dirty="0">
              <a:solidFill>
                <a:schemeClr val="bg1"/>
              </a:solidFill>
            </a:endParaRPr>
          </a:p>
        </p:txBody>
      </p:sp>
      <p:sp>
        <p:nvSpPr>
          <p:cNvPr id="15" name="Slide Number Placeholder 4"/>
          <p:cNvSpPr>
            <a:spLocks noGrp="1"/>
          </p:cNvSpPr>
          <p:nvPr>
            <p:ph type="sldNum" sz="quarter" idx="12"/>
          </p:nvPr>
        </p:nvSpPr>
        <p:spPr>
          <a:xfrm>
            <a:off x="7014842" y="4876118"/>
            <a:ext cx="2133600" cy="273844"/>
          </a:xfrm>
        </p:spPr>
        <p:txBody>
          <a:bodyPr/>
          <a:lstStyle/>
          <a:p>
            <a:fld id="{0431C951-9D62-474D-B35D-66AB940D3B2F}" type="slidenum">
              <a:rPr lang="en-US" sz="1000" smtClean="0">
                <a:solidFill>
                  <a:srgbClr val="FFFFFF"/>
                </a:solidFill>
              </a:rPr>
              <a:t>‹#›</a:t>
            </a:fld>
            <a:endParaRPr lang="en-US" sz="1000" dirty="0">
              <a:solidFill>
                <a:srgbClr val="FFFFFF"/>
              </a:solidFill>
            </a:endParaRPr>
          </a:p>
        </p:txBody>
      </p:sp>
      <p:cxnSp>
        <p:nvCxnSpPr>
          <p:cNvPr id="16" name="Straight Connector 15"/>
          <p:cNvCxnSpPr/>
          <p:nvPr userDrawn="1"/>
        </p:nvCxnSpPr>
        <p:spPr>
          <a:xfrm>
            <a:off x="127002" y="713428"/>
            <a:ext cx="8917213"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13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80199" y="5173521"/>
            <a:ext cx="2133600" cy="273844"/>
          </a:xfrm>
          <a:prstGeom prst="rect">
            <a:avLst/>
          </a:prstGeom>
        </p:spPr>
        <p:txBody>
          <a:bodyPr/>
          <a:lstStyle/>
          <a:p>
            <a:fld id="{3B390557-C5C1-8C45-AECE-098EF00A0720}" type="datetime1">
              <a:rPr lang="en-US" smtClean="0"/>
              <a:t>1/9/2015</a:t>
            </a:fld>
            <a:endParaRPr lang="en-US"/>
          </a:p>
        </p:txBody>
      </p:sp>
      <p:sp>
        <p:nvSpPr>
          <p:cNvPr id="6" name="Footer Placeholder 5"/>
          <p:cNvSpPr>
            <a:spLocks noGrp="1"/>
          </p:cNvSpPr>
          <p:nvPr>
            <p:ph type="ftr" sz="quarter" idx="11"/>
          </p:nvPr>
        </p:nvSpPr>
        <p:spPr/>
        <p:txBody>
          <a:bodyPr/>
          <a:lstStyle/>
          <a:p>
            <a:r>
              <a:rPr lang="en-US" smtClean="0"/>
              <a:t>CaféX Communications Confidential © 2013 – All Rights Reserved. </a:t>
            </a:r>
            <a:endParaRPr lang="en-US"/>
          </a:p>
        </p:txBody>
      </p:sp>
      <p:sp>
        <p:nvSpPr>
          <p:cNvPr id="7" name="Slide Number Placeholder 6"/>
          <p:cNvSpPr>
            <a:spLocks noGrp="1"/>
          </p:cNvSpPr>
          <p:nvPr>
            <p:ph type="sldNum" sz="quarter" idx="12"/>
          </p:nvPr>
        </p:nvSpPr>
        <p:spPr/>
        <p:txBody>
          <a:bodyPr/>
          <a:lstStyle/>
          <a:p>
            <a:fld id="{0431C951-9D62-474D-B35D-66AB940D3B2F}" type="slidenum">
              <a:rPr lang="en-US" smtClean="0"/>
              <a:t>‹#›</a:t>
            </a:fld>
            <a:endParaRPr lang="en-US"/>
          </a:p>
        </p:txBody>
      </p:sp>
    </p:spTree>
    <p:extLst>
      <p:ext uri="{BB962C8B-B14F-4D97-AF65-F5344CB8AC3E}">
        <p14:creationId xmlns:p14="http://schemas.microsoft.com/office/powerpoint/2010/main" val="117934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90434" y="137982"/>
            <a:ext cx="7276584" cy="566375"/>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80199" y="978283"/>
            <a:ext cx="8786820" cy="361633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80199" y="4767263"/>
            <a:ext cx="3898938" cy="273844"/>
          </a:xfrm>
          <a:prstGeom prst="rect">
            <a:avLst/>
          </a:prstGeom>
        </p:spPr>
        <p:txBody>
          <a:bodyPr vert="horz" lIns="91440" tIns="45720" rIns="91440" bIns="45720" rtlCol="0" anchor="ctr"/>
          <a:lstStyle>
            <a:lvl1pPr algn="l">
              <a:defRPr sz="700">
                <a:solidFill>
                  <a:srgbClr val="7F7F7F"/>
                </a:solidFill>
                <a:effectLst/>
              </a:defRPr>
            </a:lvl1pPr>
          </a:lstStyle>
          <a:p>
            <a:r>
              <a:rPr lang="en-US" dirty="0" smtClean="0"/>
              <a:t>CaféX Communications Confidential © 2014 – All Rights Reserved. </a:t>
            </a:r>
            <a:endParaRPr lang="en-US" dirty="0"/>
          </a:p>
        </p:txBody>
      </p:sp>
      <p:sp>
        <p:nvSpPr>
          <p:cNvPr id="6" name="Slide Number Placeholder 5"/>
          <p:cNvSpPr>
            <a:spLocks noGrp="1"/>
          </p:cNvSpPr>
          <p:nvPr>
            <p:ph type="sldNum" sz="quarter" idx="4"/>
          </p:nvPr>
        </p:nvSpPr>
        <p:spPr>
          <a:xfrm>
            <a:off x="6833417" y="4767263"/>
            <a:ext cx="2133600" cy="273844"/>
          </a:xfrm>
          <a:prstGeom prst="rect">
            <a:avLst/>
          </a:prstGeom>
        </p:spPr>
        <p:txBody>
          <a:bodyPr vert="horz" lIns="91440" tIns="45720" rIns="91440" bIns="45720" rtlCol="0" anchor="ctr"/>
          <a:lstStyle>
            <a:lvl1pPr algn="r">
              <a:defRPr sz="1200">
                <a:solidFill>
                  <a:srgbClr val="7F7F7F"/>
                </a:solidFill>
                <a:effectLst/>
              </a:defRPr>
            </a:lvl1pPr>
          </a:lstStyle>
          <a:p>
            <a:fld id="{0431C951-9D62-474D-B35D-66AB940D3B2F}" type="slidenum">
              <a:rPr lang="en-US" smtClean="0"/>
              <a:pPr/>
              <a:t>‹#›</a:t>
            </a:fld>
            <a:endParaRPr lang="en-US" dirty="0"/>
          </a:p>
        </p:txBody>
      </p:sp>
    </p:spTree>
    <p:extLst>
      <p:ext uri="{BB962C8B-B14F-4D97-AF65-F5344CB8AC3E}">
        <p14:creationId xmlns:p14="http://schemas.microsoft.com/office/powerpoint/2010/main" val="280203203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dt="0"/>
  <p:txStyles>
    <p:titleStyle>
      <a:lvl1pPr algn="l" defTabSz="457200" rtl="0" eaLnBrk="1" latinLnBrk="0" hangingPunct="1">
        <a:lnSpc>
          <a:spcPct val="80000"/>
        </a:lnSpc>
        <a:spcBef>
          <a:spcPct val="0"/>
        </a:spcBef>
        <a:buNone/>
        <a:defRPr sz="3200" b="1" kern="1200">
          <a:solidFill>
            <a:schemeClr val="tx1"/>
          </a:solidFill>
          <a:effectLst/>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effectLst/>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effectLst/>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effectLst/>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effectLst/>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emf"/><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59.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8.png"/><Relationship Id="rId2" Type="http://schemas.openxmlformats.org/officeDocument/2006/relationships/image" Target="../media/image49.png"/><Relationship Id="rId1" Type="http://schemas.openxmlformats.org/officeDocument/2006/relationships/slideLayout" Target="../slideLayouts/slideLayout3.xml"/><Relationship Id="rId6" Type="http://schemas.openxmlformats.org/officeDocument/2006/relationships/image" Target="../media/image53.png"/><Relationship Id="rId11" Type="http://schemas.openxmlformats.org/officeDocument/2006/relationships/image" Target="../media/image57.png"/><Relationship Id="rId5" Type="http://schemas.openxmlformats.org/officeDocument/2006/relationships/image" Target="../media/image52.png"/><Relationship Id="rId10" Type="http://schemas.openxmlformats.org/officeDocument/2006/relationships/image" Target="../media/image56.png"/><Relationship Id="rId4" Type="http://schemas.openxmlformats.org/officeDocument/2006/relationships/image" Target="../media/image51.pn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65.jpe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19.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jpeg"/><Relationship Id="rId10" Type="http://schemas.openxmlformats.org/officeDocument/2006/relationships/image" Target="../media/image81.jpeg"/><Relationship Id="rId4" Type="http://schemas.openxmlformats.org/officeDocument/2006/relationships/image" Target="../media/image75.png"/><Relationship Id="rId9" Type="http://schemas.openxmlformats.org/officeDocument/2006/relationships/image" Target="../media/image80.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5.png"/><Relationship Id="rId4" Type="http://schemas.openxmlformats.org/officeDocument/2006/relationships/image" Target="../media/image84.png"/></Relationships>
</file>

<file path=ppt/slides/_rels/slide2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9.jpeg"/><Relationship Id="rId5" Type="http://schemas.openxmlformats.org/officeDocument/2006/relationships/image" Target="../media/image88.png"/><Relationship Id="rId4" Type="http://schemas.openxmlformats.org/officeDocument/2006/relationships/image" Target="../media/image8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3.xml"/><Relationship Id="rId4" Type="http://schemas.openxmlformats.org/officeDocument/2006/relationships/image" Target="../media/image92.png"/></Relationships>
</file>

<file path=ppt/slides/_rels/slide2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hyperlink" Target="https://www.youtube.com/watch?v=Rx-HiAfqfUY"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5.png"/><Relationship Id="rId7" Type="http://schemas.openxmlformats.org/officeDocument/2006/relationships/image" Target="../media/image99.png"/><Relationship Id="rId12" Type="http://schemas.openxmlformats.org/officeDocument/2006/relationships/image" Target="../media/image104.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98.jpeg"/><Relationship Id="rId11" Type="http://schemas.openxmlformats.org/officeDocument/2006/relationships/image" Target="../media/image103.png"/><Relationship Id="rId5" Type="http://schemas.openxmlformats.org/officeDocument/2006/relationships/image" Target="../media/image97.png"/><Relationship Id="rId10" Type="http://schemas.openxmlformats.org/officeDocument/2006/relationships/image" Target="../media/image102.jpeg"/><Relationship Id="rId4" Type="http://schemas.openxmlformats.org/officeDocument/2006/relationships/image" Target="../media/image96.jpeg"/><Relationship Id="rId9" Type="http://schemas.openxmlformats.org/officeDocument/2006/relationships/image" Target="../media/image101.png"/></Relationships>
</file>

<file path=ppt/slides/_rels/slide27.xml.rels><?xml version="1.0" encoding="UTF-8" standalone="yes"?>
<Relationships xmlns="http://schemas.openxmlformats.org/package/2006/relationships"><Relationship Id="rId8" Type="http://schemas.openxmlformats.org/officeDocument/2006/relationships/image" Target="../media/image111.png"/><Relationship Id="rId13" Type="http://schemas.openxmlformats.org/officeDocument/2006/relationships/image" Target="../media/image115.png"/><Relationship Id="rId3" Type="http://schemas.openxmlformats.org/officeDocument/2006/relationships/image" Target="../media/image106.png"/><Relationship Id="rId7" Type="http://schemas.openxmlformats.org/officeDocument/2006/relationships/image" Target="../media/image110.png"/><Relationship Id="rId12" Type="http://schemas.openxmlformats.org/officeDocument/2006/relationships/image" Target="../media/image102.jpeg"/><Relationship Id="rId2" Type="http://schemas.openxmlformats.org/officeDocument/2006/relationships/image" Target="../media/image105.png"/><Relationship Id="rId1" Type="http://schemas.openxmlformats.org/officeDocument/2006/relationships/slideLayout" Target="../slideLayouts/slideLayout3.xml"/><Relationship Id="rId6" Type="http://schemas.openxmlformats.org/officeDocument/2006/relationships/image" Target="../media/image109.jpeg"/><Relationship Id="rId11" Type="http://schemas.openxmlformats.org/officeDocument/2006/relationships/image" Target="../media/image114.jpeg"/><Relationship Id="rId5" Type="http://schemas.openxmlformats.org/officeDocument/2006/relationships/image" Target="../media/image108.png"/><Relationship Id="rId10" Type="http://schemas.openxmlformats.org/officeDocument/2006/relationships/image" Target="../media/image113.png"/><Relationship Id="rId4" Type="http://schemas.openxmlformats.org/officeDocument/2006/relationships/image" Target="../media/image107.png"/><Relationship Id="rId9" Type="http://schemas.openxmlformats.org/officeDocument/2006/relationships/image" Target="../media/image112.jpeg"/><Relationship Id="rId14" Type="http://schemas.microsoft.com/office/2007/relationships/hdphoto" Target="../media/hdphoto4.wdp"/></Relationships>
</file>

<file path=ppt/slides/_rels/slide28.xml.rels><?xml version="1.0" encoding="UTF-8" standalone="yes"?>
<Relationships xmlns="http://schemas.openxmlformats.org/package/2006/relationships"><Relationship Id="rId8" Type="http://schemas.openxmlformats.org/officeDocument/2006/relationships/image" Target="../media/image109.jpeg"/><Relationship Id="rId13" Type="http://schemas.microsoft.com/office/2007/relationships/hdphoto" Target="../media/hdphoto7.wdp"/><Relationship Id="rId18" Type="http://schemas.openxmlformats.org/officeDocument/2006/relationships/image" Target="../media/image110.png"/><Relationship Id="rId3" Type="http://schemas.openxmlformats.org/officeDocument/2006/relationships/image" Target="../media/image116.png"/><Relationship Id="rId21" Type="http://schemas.openxmlformats.org/officeDocument/2006/relationships/image" Target="../media/image126.jpeg"/><Relationship Id="rId7" Type="http://schemas.openxmlformats.org/officeDocument/2006/relationships/image" Target="../media/image119.png"/><Relationship Id="rId12" Type="http://schemas.openxmlformats.org/officeDocument/2006/relationships/image" Target="../media/image122.png"/><Relationship Id="rId17" Type="http://schemas.microsoft.com/office/2007/relationships/hdphoto" Target="../media/hdphoto8.wdp"/><Relationship Id="rId2" Type="http://schemas.openxmlformats.org/officeDocument/2006/relationships/image" Target="../media/image4.png"/><Relationship Id="rId16" Type="http://schemas.openxmlformats.org/officeDocument/2006/relationships/image" Target="../media/image123.png"/><Relationship Id="rId20" Type="http://schemas.openxmlformats.org/officeDocument/2006/relationships/image" Target="../media/image125.png"/><Relationship Id="rId1" Type="http://schemas.openxmlformats.org/officeDocument/2006/relationships/slideLayout" Target="../slideLayouts/slideLayout13.xml"/><Relationship Id="rId6" Type="http://schemas.openxmlformats.org/officeDocument/2006/relationships/image" Target="../media/image118.png"/><Relationship Id="rId11" Type="http://schemas.microsoft.com/office/2007/relationships/hdphoto" Target="../media/hdphoto6.wdp"/><Relationship Id="rId5" Type="http://schemas.openxmlformats.org/officeDocument/2006/relationships/image" Target="../media/image117.jpeg"/><Relationship Id="rId15" Type="http://schemas.openxmlformats.org/officeDocument/2006/relationships/image" Target="../media/image108.png"/><Relationship Id="rId10" Type="http://schemas.openxmlformats.org/officeDocument/2006/relationships/image" Target="../media/image121.png"/><Relationship Id="rId19" Type="http://schemas.openxmlformats.org/officeDocument/2006/relationships/image" Target="../media/image124.jpeg"/><Relationship Id="rId4" Type="http://schemas.microsoft.com/office/2007/relationships/hdphoto" Target="../media/hdphoto5.wdp"/><Relationship Id="rId9" Type="http://schemas.openxmlformats.org/officeDocument/2006/relationships/image" Target="../media/image120.png"/><Relationship Id="rId14" Type="http://schemas.openxmlformats.org/officeDocument/2006/relationships/image" Target="../media/image112.jpeg"/><Relationship Id="rId22" Type="http://schemas.openxmlformats.org/officeDocument/2006/relationships/image" Target="../media/image127.png"/></Relationships>
</file>

<file path=ppt/slides/_rels/slide29.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image" Target="../media/image137.png"/><Relationship Id="rId18" Type="http://schemas.openxmlformats.org/officeDocument/2006/relationships/image" Target="../media/image142.png"/><Relationship Id="rId3" Type="http://schemas.openxmlformats.org/officeDocument/2006/relationships/image" Target="../media/image5.png"/><Relationship Id="rId21" Type="http://schemas.openxmlformats.org/officeDocument/2006/relationships/image" Target="../media/image145.png"/><Relationship Id="rId7" Type="http://schemas.openxmlformats.org/officeDocument/2006/relationships/image" Target="../media/image131.png"/><Relationship Id="rId12" Type="http://schemas.openxmlformats.org/officeDocument/2006/relationships/image" Target="../media/image136.png"/><Relationship Id="rId17" Type="http://schemas.openxmlformats.org/officeDocument/2006/relationships/image" Target="../media/image141.png"/><Relationship Id="rId2" Type="http://schemas.openxmlformats.org/officeDocument/2006/relationships/notesSlide" Target="../notesSlides/notesSlide11.xml"/><Relationship Id="rId16" Type="http://schemas.openxmlformats.org/officeDocument/2006/relationships/image" Target="../media/image140.png"/><Relationship Id="rId20" Type="http://schemas.openxmlformats.org/officeDocument/2006/relationships/image" Target="../media/image144.png"/><Relationship Id="rId1" Type="http://schemas.openxmlformats.org/officeDocument/2006/relationships/slideLayout" Target="../slideLayouts/slideLayout7.xml"/><Relationship Id="rId6" Type="http://schemas.openxmlformats.org/officeDocument/2006/relationships/image" Target="../media/image130.png"/><Relationship Id="rId11" Type="http://schemas.openxmlformats.org/officeDocument/2006/relationships/image" Target="../media/image135.png"/><Relationship Id="rId24" Type="http://schemas.openxmlformats.org/officeDocument/2006/relationships/image" Target="../media/image148.png"/><Relationship Id="rId5" Type="http://schemas.openxmlformats.org/officeDocument/2006/relationships/image" Target="../media/image129.png"/><Relationship Id="rId15" Type="http://schemas.openxmlformats.org/officeDocument/2006/relationships/image" Target="../media/image139.png"/><Relationship Id="rId23" Type="http://schemas.openxmlformats.org/officeDocument/2006/relationships/image" Target="../media/image147.png"/><Relationship Id="rId10" Type="http://schemas.openxmlformats.org/officeDocument/2006/relationships/image" Target="../media/image134.png"/><Relationship Id="rId19" Type="http://schemas.openxmlformats.org/officeDocument/2006/relationships/image" Target="../media/image143.png"/><Relationship Id="rId4" Type="http://schemas.openxmlformats.org/officeDocument/2006/relationships/image" Target="../media/image128.png"/><Relationship Id="rId9" Type="http://schemas.openxmlformats.org/officeDocument/2006/relationships/image" Target="../media/image133.png"/><Relationship Id="rId14" Type="http://schemas.openxmlformats.org/officeDocument/2006/relationships/image" Target="../media/image138.png"/><Relationship Id="rId22" Type="http://schemas.openxmlformats.org/officeDocument/2006/relationships/image" Target="../media/image146.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8" Type="http://schemas.openxmlformats.org/officeDocument/2006/relationships/image" Target="../media/image153.png"/><Relationship Id="rId13" Type="http://schemas.openxmlformats.org/officeDocument/2006/relationships/image" Target="../media/image156.png"/><Relationship Id="rId3" Type="http://schemas.openxmlformats.org/officeDocument/2006/relationships/image" Target="../media/image149.png"/><Relationship Id="rId7" Type="http://schemas.openxmlformats.org/officeDocument/2006/relationships/image" Target="../media/image108.png"/><Relationship Id="rId12" Type="http://schemas.microsoft.com/office/2007/relationships/hdphoto" Target="../media/hdphoto10.wdp"/><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52.jpeg"/><Relationship Id="rId11" Type="http://schemas.openxmlformats.org/officeDocument/2006/relationships/image" Target="../media/image155.png"/><Relationship Id="rId5" Type="http://schemas.openxmlformats.org/officeDocument/2006/relationships/image" Target="../media/image151.jpeg"/><Relationship Id="rId10" Type="http://schemas.microsoft.com/office/2007/relationships/hdphoto" Target="../media/hdphoto9.wdp"/><Relationship Id="rId4" Type="http://schemas.openxmlformats.org/officeDocument/2006/relationships/image" Target="../media/image150.png"/><Relationship Id="rId9" Type="http://schemas.openxmlformats.org/officeDocument/2006/relationships/image" Target="../media/image154.png"/><Relationship Id="rId14" Type="http://schemas.microsoft.com/office/2007/relationships/hdphoto" Target="../media/hdphoto11.wdp"/></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Rx-HiAfqfUY" TargetMode="External"/><Relationship Id="rId2" Type="http://schemas.openxmlformats.org/officeDocument/2006/relationships/hyperlink" Target="http://www.cafex.com" TargetMode="External"/><Relationship Id="rId1" Type="http://schemas.openxmlformats.org/officeDocument/2006/relationships/slideLayout" Target="../slideLayouts/slideLayout13.xml"/><Relationship Id="rId4" Type="http://schemas.openxmlformats.org/officeDocument/2006/relationships/image" Target="../media/image157.png"/></Relationships>
</file>

<file path=ppt/slides/_rels/slide32.xml.rels><?xml version="1.0" encoding="UTF-8" standalone="yes"?>
<Relationships xmlns="http://schemas.openxmlformats.org/package/2006/relationships"><Relationship Id="rId3" Type="http://schemas.openxmlformats.org/officeDocument/2006/relationships/image" Target="../media/image158.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0.gif"/><Relationship Id="rId18" Type="http://schemas.openxmlformats.org/officeDocument/2006/relationships/image" Target="../media/image4.png"/><Relationship Id="rId3" Type="http://schemas.openxmlformats.org/officeDocument/2006/relationships/image" Target="../media/image11.png"/><Relationship Id="rId7" Type="http://schemas.openxmlformats.org/officeDocument/2006/relationships/image" Target="../media/image15.jpeg"/><Relationship Id="rId12" Type="http://schemas.openxmlformats.org/officeDocument/2006/relationships/image" Target="../media/image19.jpeg"/><Relationship Id="rId17" Type="http://schemas.microsoft.com/office/2007/relationships/hdphoto" Target="../media/hdphoto2.wdp"/><Relationship Id="rId2" Type="http://schemas.openxmlformats.org/officeDocument/2006/relationships/notesSlide" Target="../notesSlides/notesSlide3.xml"/><Relationship Id="rId16"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14.png"/><Relationship Id="rId11" Type="http://schemas.microsoft.com/office/2007/relationships/hdphoto" Target="../media/hdphoto1.wdp"/><Relationship Id="rId5" Type="http://schemas.openxmlformats.org/officeDocument/2006/relationships/image" Target="../media/image13.gif"/><Relationship Id="rId15" Type="http://schemas.openxmlformats.org/officeDocument/2006/relationships/image" Target="../media/image22.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5.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cstate="screen">
            <a:extLst>
              <a:ext uri="{28A0092B-C50C-407E-A947-70E740481C1C}">
                <a14:useLocalDpi xmlns:a14="http://schemas.microsoft.com/office/drawing/2010/main"/>
              </a:ext>
            </a:extLst>
          </a:blip>
          <a:stretch>
            <a:fillRect/>
          </a:stretch>
        </p:blipFill>
        <p:spPr bwMode="auto">
          <a:xfrm>
            <a:off x="6761276" y="153682"/>
            <a:ext cx="1678003" cy="1312095"/>
          </a:xfrm>
          <a:prstGeom prst="roundRect">
            <a:avLst>
              <a:gd name="adj" fmla="val 10383"/>
            </a:avLst>
          </a:prstGeom>
          <a:noFill/>
          <a:extLst/>
        </p:spPr>
      </p:pic>
      <p:sp>
        <p:nvSpPr>
          <p:cNvPr id="5" name="Rectangle 4"/>
          <p:cNvSpPr/>
          <p:nvPr/>
        </p:nvSpPr>
        <p:spPr>
          <a:xfrm>
            <a:off x="-335666" y="-1"/>
            <a:ext cx="9479666" cy="5440101"/>
          </a:xfrm>
          <a:prstGeom prst="rect">
            <a:avLst/>
          </a:prstGeom>
          <a:solidFill>
            <a:schemeClr val="tx2">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smtClean="0"/>
          </a:p>
        </p:txBody>
      </p:sp>
      <p:sp>
        <p:nvSpPr>
          <p:cNvPr id="2" name="Title 1"/>
          <p:cNvSpPr>
            <a:spLocks noGrp="1"/>
          </p:cNvSpPr>
          <p:nvPr>
            <p:ph type="ctrTitle"/>
          </p:nvPr>
        </p:nvSpPr>
        <p:spPr>
          <a:xfrm>
            <a:off x="2458403" y="1866453"/>
            <a:ext cx="6343109" cy="1159970"/>
          </a:xfrm>
          <a:effectLst/>
        </p:spPr>
        <p:txBody>
          <a:bodyPr>
            <a:noAutofit/>
          </a:bodyPr>
          <a:lstStyle/>
          <a:p>
            <a:pPr algn="ctr"/>
            <a:r>
              <a:rPr lang="en-US" sz="4800" dirty="0" smtClean="0">
                <a:solidFill>
                  <a:schemeClr val="bg1"/>
                </a:solidFill>
                <a:latin typeface="Calibri"/>
                <a:cs typeface="Calibri"/>
              </a:rPr>
              <a:t>Elevating Customer Experiences</a:t>
            </a:r>
            <a:endParaRPr lang="en-US" sz="4800" dirty="0">
              <a:solidFill>
                <a:schemeClr val="bg1"/>
              </a:solidFill>
              <a:latin typeface="Calibri"/>
              <a:cs typeface="Calibri"/>
            </a:endParaRPr>
          </a:p>
        </p:txBody>
      </p:sp>
      <p:sp>
        <p:nvSpPr>
          <p:cNvPr id="6" name="TextBox 5"/>
          <p:cNvSpPr txBox="1"/>
          <p:nvPr/>
        </p:nvSpPr>
        <p:spPr>
          <a:xfrm>
            <a:off x="7132858" y="4757996"/>
            <a:ext cx="1936761" cy="369332"/>
          </a:xfrm>
          <a:prstGeom prst="rect">
            <a:avLst/>
          </a:prstGeom>
          <a:noFill/>
        </p:spPr>
        <p:txBody>
          <a:bodyPr wrap="square" rtlCol="0">
            <a:spAutoFit/>
          </a:bodyPr>
          <a:lstStyle/>
          <a:p>
            <a:pPr algn="ctr"/>
            <a:r>
              <a:rPr lang="en-US" u="sng" dirty="0" smtClean="0">
                <a:solidFill>
                  <a:schemeClr val="bg1"/>
                </a:solidFill>
                <a:latin typeface="+mj-lt"/>
              </a:rPr>
              <a:t>www.cafex.com</a:t>
            </a:r>
            <a:endParaRPr lang="en-US" u="sng" dirty="0">
              <a:solidFill>
                <a:schemeClr val="bg1"/>
              </a:solidFill>
              <a:latin typeface="+mj-lt"/>
            </a:endParaRPr>
          </a:p>
        </p:txBody>
      </p:sp>
    </p:spTree>
    <p:extLst>
      <p:ext uri="{BB962C8B-B14F-4D97-AF65-F5344CB8AC3E}">
        <p14:creationId xmlns:p14="http://schemas.microsoft.com/office/powerpoint/2010/main" val="147802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prstClr val="white"/>
                </a:solidFill>
              </a:rPr>
              <a:t>CaféX Communications Confidential © 2014 – All Rights Reserved. </a:t>
            </a:r>
            <a:endParaRPr lang="en-US" dirty="0">
              <a:solidFill>
                <a:prstClr val="white"/>
              </a:solidFill>
            </a:endParaRPr>
          </a:p>
        </p:txBody>
      </p:sp>
      <p:sp>
        <p:nvSpPr>
          <p:cNvPr id="3" name="Slide Number Placeholder 2"/>
          <p:cNvSpPr>
            <a:spLocks noGrp="1"/>
          </p:cNvSpPr>
          <p:nvPr>
            <p:ph type="sldNum" sz="quarter" idx="12"/>
          </p:nvPr>
        </p:nvSpPr>
        <p:spPr/>
        <p:txBody>
          <a:bodyPr/>
          <a:lstStyle/>
          <a:p>
            <a:fld id="{0431C951-9D62-474D-B35D-66AB940D3B2F}" type="slidenum">
              <a:rPr lang="en-US" sz="1000" smtClean="0">
                <a:solidFill>
                  <a:srgbClr val="FFFFFF"/>
                </a:solidFill>
              </a:rPr>
              <a:pPr/>
              <a:t>10</a:t>
            </a:fld>
            <a:endParaRPr lang="en-US" sz="1000" dirty="0">
              <a:solidFill>
                <a:srgbClr val="FFFFFF"/>
              </a:solidFill>
            </a:endParaRPr>
          </a:p>
        </p:txBody>
      </p:sp>
      <p:sp>
        <p:nvSpPr>
          <p:cNvPr id="4" name="Title 3"/>
          <p:cNvSpPr>
            <a:spLocks noGrp="1"/>
          </p:cNvSpPr>
          <p:nvPr>
            <p:ph type="title"/>
          </p:nvPr>
        </p:nvSpPr>
        <p:spPr/>
        <p:txBody>
          <a:bodyPr/>
          <a:lstStyle/>
          <a:p>
            <a:r>
              <a:rPr lang="en-US" dirty="0" smtClean="0"/>
              <a:t>Going Beyond Video to Live Assist</a:t>
            </a:r>
            <a:endParaRPr lang="en-US" dirty="0"/>
          </a:p>
        </p:txBody>
      </p:sp>
      <p:sp>
        <p:nvSpPr>
          <p:cNvPr id="11" name="Line Callout 1 10"/>
          <p:cNvSpPr/>
          <p:nvPr/>
        </p:nvSpPr>
        <p:spPr>
          <a:xfrm>
            <a:off x="7536380" y="2656581"/>
            <a:ext cx="1447800" cy="1620975"/>
          </a:xfrm>
          <a:prstGeom prst="borderCallout1">
            <a:avLst>
              <a:gd name="adj1" fmla="val 76203"/>
              <a:gd name="adj2" fmla="val -31"/>
              <a:gd name="adj3" fmla="val 71558"/>
              <a:gd name="adj4" fmla="val 3518"/>
            </a:avLst>
          </a:prstGeom>
          <a:solidFill>
            <a:srgbClr val="629DD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lang="en-US" sz="1600" kern="0" dirty="0">
                <a:solidFill>
                  <a:prstClr val="white"/>
                </a:solidFill>
                <a:sym typeface="Arial"/>
                <a:rtl val="0"/>
              </a:rPr>
              <a:t>Customer context across web, video, chat used for IVR bypass, smart routing, call back </a:t>
            </a:r>
          </a:p>
        </p:txBody>
      </p:sp>
      <p:pic>
        <p:nvPicPr>
          <p:cNvPr id="12" name="Picture 4"/>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179464" y="1020834"/>
            <a:ext cx="6402909" cy="3788388"/>
          </a:xfrm>
          <a:prstGeom prst="rect">
            <a:avLst/>
          </a:prstGeom>
          <a:noFill/>
          <a:extLst>
            <a:ext uri="{909E8E84-426E-40DD-AFC4-6F175D3DCCD1}">
              <a14:hiddenFill xmlns:a14="http://schemas.microsoft.com/office/drawing/2010/main">
                <a:solidFill>
                  <a:srgbClr val="FFFFFF"/>
                </a:solidFill>
              </a14:hiddenFill>
            </a:ext>
          </a:extLst>
        </p:spPr>
      </p:pic>
      <p:sp>
        <p:nvSpPr>
          <p:cNvPr id="6" name="Line Callout 1 5"/>
          <p:cNvSpPr/>
          <p:nvPr/>
        </p:nvSpPr>
        <p:spPr>
          <a:xfrm>
            <a:off x="242634" y="1233045"/>
            <a:ext cx="1447800" cy="955975"/>
          </a:xfrm>
          <a:prstGeom prst="borderCallout1">
            <a:avLst>
              <a:gd name="adj1" fmla="val 76203"/>
              <a:gd name="adj2" fmla="val -31"/>
              <a:gd name="adj3" fmla="val 198815"/>
              <a:gd name="adj4" fmla="val 176982"/>
            </a:avLst>
          </a:prstGeom>
          <a:solidFill>
            <a:srgbClr val="629DD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lang="en-US" sz="1600" kern="0" dirty="0">
                <a:solidFill>
                  <a:prstClr val="white"/>
                </a:solidFill>
                <a:sym typeface="Arial"/>
                <a:rtl val="0"/>
              </a:rPr>
              <a:t>Agent can draw on customer’s screen</a:t>
            </a:r>
            <a:endParaRPr lang="en-US" sz="1600" b="1" kern="0" dirty="0">
              <a:solidFill>
                <a:prstClr val="white"/>
              </a:solidFill>
              <a:sym typeface="Arial"/>
              <a:rtl val="0"/>
            </a:endParaRPr>
          </a:p>
        </p:txBody>
      </p:sp>
      <p:sp>
        <p:nvSpPr>
          <p:cNvPr id="7" name="Rectangle 6"/>
          <p:cNvSpPr/>
          <p:nvPr/>
        </p:nvSpPr>
        <p:spPr>
          <a:xfrm>
            <a:off x="242634" y="3231327"/>
            <a:ext cx="1447800" cy="942109"/>
          </a:xfrm>
          <a:prstGeom prst="rect">
            <a:avLst/>
          </a:prstGeom>
          <a:solidFill>
            <a:srgbClr val="629DD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lang="en-US" sz="1600" kern="0" dirty="0">
                <a:solidFill>
                  <a:prstClr val="white"/>
                </a:solidFill>
                <a:sym typeface="Arial"/>
                <a:rtl val="0"/>
              </a:rPr>
              <a:t>Agent can push links, images &amp; documents</a:t>
            </a:r>
          </a:p>
        </p:txBody>
      </p:sp>
      <p:sp>
        <p:nvSpPr>
          <p:cNvPr id="9" name="Line Callout 1 8"/>
          <p:cNvSpPr/>
          <p:nvPr/>
        </p:nvSpPr>
        <p:spPr>
          <a:xfrm>
            <a:off x="7519218" y="1025232"/>
            <a:ext cx="1447800" cy="1371599"/>
          </a:xfrm>
          <a:prstGeom prst="borderCallout1">
            <a:avLst>
              <a:gd name="adj1" fmla="val 76203"/>
              <a:gd name="adj2" fmla="val -31"/>
              <a:gd name="adj3" fmla="val 181360"/>
              <a:gd name="adj4" fmla="val -204968"/>
            </a:avLst>
          </a:prstGeom>
          <a:solidFill>
            <a:srgbClr val="629DD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lang="en-US" sz="1600" kern="0" dirty="0">
                <a:solidFill>
                  <a:prstClr val="white"/>
                </a:solidFill>
                <a:sym typeface="Arial"/>
                <a:rtl val="0"/>
              </a:rPr>
              <a:t>Agent can co-browse and remotely control customer’s screen</a:t>
            </a:r>
          </a:p>
        </p:txBody>
      </p:sp>
    </p:spTree>
    <p:extLst>
      <p:ext uri="{BB962C8B-B14F-4D97-AF65-F5344CB8AC3E}">
        <p14:creationId xmlns:p14="http://schemas.microsoft.com/office/powerpoint/2010/main" val="344090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5143500"/>
          </a:xfrm>
          <a:prstGeom prst="rect">
            <a:avLst/>
          </a:prstGeom>
          <a:solidFill>
            <a:schemeClr val="bg1">
              <a:lumMod val="85000"/>
            </a:schemeClr>
          </a:solidFill>
          <a:ln w="1270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24" tIns="45712" rIns="91424" bIns="45712" numCol="1" spcCol="0" rtlCol="0" fromWordArt="0" anchor="ctr" anchorCtr="0" forceAA="0" compatLnSpc="1">
            <a:prstTxWarp prst="textNoShape">
              <a:avLst/>
            </a:prstTxWarp>
            <a:noAutofit/>
          </a:bodyPr>
          <a:lstStyle/>
          <a:p>
            <a:pPr algn="ctr"/>
            <a:endParaRPr lang="en-US"/>
          </a:p>
        </p:txBody>
      </p:sp>
      <p:sp>
        <p:nvSpPr>
          <p:cNvPr id="2" name="Footer Placeholder 1"/>
          <p:cNvSpPr>
            <a:spLocks noGrp="1"/>
          </p:cNvSpPr>
          <p:nvPr>
            <p:ph type="ftr" sz="quarter" idx="11"/>
          </p:nvPr>
        </p:nvSpPr>
        <p:spPr>
          <a:xfrm>
            <a:off x="180199" y="4879809"/>
            <a:ext cx="3898938" cy="273844"/>
          </a:xfrm>
        </p:spPr>
        <p:txBody>
          <a:bodyPr/>
          <a:lstStyle/>
          <a:p>
            <a:r>
              <a:rPr lang="en-US" dirty="0" smtClean="0">
                <a:solidFill>
                  <a:schemeClr val="accent3"/>
                </a:solidFill>
              </a:rPr>
              <a:t>CaféX Communications Confidential © 2014 – All Rights Reserved. </a:t>
            </a:r>
            <a:endParaRPr lang="en-US" dirty="0">
              <a:solidFill>
                <a:schemeClr val="accent3"/>
              </a:solidFill>
            </a:endParaRPr>
          </a:p>
        </p:txBody>
      </p:sp>
      <p:sp>
        <p:nvSpPr>
          <p:cNvPr id="3" name="Slide Number Placeholder 2"/>
          <p:cNvSpPr>
            <a:spLocks noGrp="1"/>
          </p:cNvSpPr>
          <p:nvPr>
            <p:ph type="sldNum" sz="quarter" idx="12"/>
          </p:nvPr>
        </p:nvSpPr>
        <p:spPr>
          <a:xfrm>
            <a:off x="6833417" y="4879809"/>
            <a:ext cx="2133600" cy="273844"/>
          </a:xfrm>
        </p:spPr>
        <p:txBody>
          <a:bodyPr/>
          <a:lstStyle/>
          <a:p>
            <a:fld id="{0431C951-9D62-474D-B35D-66AB940D3B2F}" type="slidenum">
              <a:rPr lang="en-US" sz="1000">
                <a:solidFill>
                  <a:schemeClr val="accent3"/>
                </a:solidFill>
              </a:rPr>
              <a:t>11</a:t>
            </a:fld>
            <a:endParaRPr lang="en-US" sz="1000" dirty="0">
              <a:solidFill>
                <a:schemeClr val="accent3"/>
              </a:solidFill>
            </a:endParaRPr>
          </a:p>
        </p:txBody>
      </p:sp>
      <p:cxnSp>
        <p:nvCxnSpPr>
          <p:cNvPr id="11" name="Straight Connector 10"/>
          <p:cNvCxnSpPr/>
          <p:nvPr/>
        </p:nvCxnSpPr>
        <p:spPr>
          <a:xfrm>
            <a:off x="0" y="2571750"/>
            <a:ext cx="91440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4572004" y="0"/>
            <a:ext cx="1" cy="51435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2595878" y="2079565"/>
            <a:ext cx="3952246" cy="1025053"/>
          </a:xfrm>
          <a:prstGeom prst="ellips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r>
              <a:rPr lang="en-US" sz="2000" dirty="0"/>
              <a:t>Use Case #1: Live Assist Enabled Contact Center</a:t>
            </a:r>
          </a:p>
        </p:txBody>
      </p:sp>
      <p:sp>
        <p:nvSpPr>
          <p:cNvPr id="16" name="TextBox 15"/>
          <p:cNvSpPr txBox="1"/>
          <p:nvPr/>
        </p:nvSpPr>
        <p:spPr>
          <a:xfrm>
            <a:off x="277779" y="6699"/>
            <a:ext cx="4294223" cy="715564"/>
          </a:xfrm>
          <a:prstGeom prst="rect">
            <a:avLst/>
          </a:prstGeom>
          <a:noFill/>
        </p:spPr>
        <p:txBody>
          <a:bodyPr wrap="square" lIns="91424" tIns="45712" rIns="91424" bIns="45712" rtlCol="0">
            <a:spAutoFit/>
          </a:bodyPr>
          <a:lstStyle/>
          <a:p>
            <a:pPr algn="ctr"/>
            <a:r>
              <a:rPr lang="en-US" sz="2000" b="1" dirty="0"/>
              <a:t>New Account Opening </a:t>
            </a:r>
          </a:p>
          <a:p>
            <a:pPr algn="ctr"/>
            <a:r>
              <a:rPr lang="en-US" sz="2000" b="1" dirty="0"/>
              <a:t>From Within Mobile &amp; Web App</a:t>
            </a:r>
          </a:p>
        </p:txBody>
      </p:sp>
      <p:sp>
        <p:nvSpPr>
          <p:cNvPr id="17" name="TextBox 16"/>
          <p:cNvSpPr txBox="1"/>
          <p:nvPr/>
        </p:nvSpPr>
        <p:spPr>
          <a:xfrm>
            <a:off x="5386180" y="112538"/>
            <a:ext cx="3209562" cy="400110"/>
          </a:xfrm>
          <a:prstGeom prst="rect">
            <a:avLst/>
          </a:prstGeom>
          <a:noFill/>
        </p:spPr>
        <p:txBody>
          <a:bodyPr wrap="square" lIns="91424" tIns="45712" rIns="91424" bIns="45712" rtlCol="0">
            <a:spAutoFit/>
          </a:bodyPr>
          <a:lstStyle/>
          <a:p>
            <a:pPr algn="ctr"/>
            <a:r>
              <a:rPr lang="en-US" sz="2000" b="1" dirty="0"/>
              <a:t>Problem Resolution</a:t>
            </a:r>
          </a:p>
        </p:txBody>
      </p:sp>
      <p:sp>
        <p:nvSpPr>
          <p:cNvPr id="18" name="TextBox 17"/>
          <p:cNvSpPr txBox="1"/>
          <p:nvPr/>
        </p:nvSpPr>
        <p:spPr>
          <a:xfrm>
            <a:off x="631629" y="4606373"/>
            <a:ext cx="3305908" cy="400110"/>
          </a:xfrm>
          <a:prstGeom prst="rect">
            <a:avLst/>
          </a:prstGeom>
          <a:noFill/>
        </p:spPr>
        <p:txBody>
          <a:bodyPr wrap="square" lIns="91424" tIns="45712" rIns="91424" bIns="45712" rtlCol="0">
            <a:spAutoFit/>
          </a:bodyPr>
          <a:lstStyle/>
          <a:p>
            <a:pPr algn="ctr"/>
            <a:r>
              <a:rPr lang="en-US" sz="2000" b="1" dirty="0"/>
              <a:t>Digital Engagement</a:t>
            </a:r>
          </a:p>
        </p:txBody>
      </p:sp>
      <p:sp>
        <p:nvSpPr>
          <p:cNvPr id="19" name="TextBox 18"/>
          <p:cNvSpPr txBox="1"/>
          <p:nvPr/>
        </p:nvSpPr>
        <p:spPr>
          <a:xfrm>
            <a:off x="4748530" y="4586795"/>
            <a:ext cx="4076316" cy="400110"/>
          </a:xfrm>
          <a:prstGeom prst="rect">
            <a:avLst/>
          </a:prstGeom>
          <a:noFill/>
        </p:spPr>
        <p:txBody>
          <a:bodyPr wrap="square" lIns="91424" tIns="45712" rIns="91424" bIns="45712" rtlCol="0">
            <a:spAutoFit/>
          </a:bodyPr>
          <a:lstStyle/>
          <a:p>
            <a:pPr algn="ctr"/>
            <a:r>
              <a:rPr lang="en-US" sz="2000" b="1" dirty="0"/>
              <a:t>Education</a:t>
            </a:r>
          </a:p>
        </p:txBody>
      </p:sp>
      <p:sp>
        <p:nvSpPr>
          <p:cNvPr id="37" name="TextBox 36"/>
          <p:cNvSpPr txBox="1"/>
          <p:nvPr/>
        </p:nvSpPr>
        <p:spPr>
          <a:xfrm>
            <a:off x="2459524" y="776848"/>
            <a:ext cx="1877906" cy="1236860"/>
          </a:xfrm>
          <a:prstGeom prst="rect">
            <a:avLst/>
          </a:prstGeom>
          <a:noFill/>
        </p:spPr>
        <p:txBody>
          <a:bodyPr wrap="square" lIns="91424" tIns="45712" rIns="9144" bIns="45712" rtlCol="0">
            <a:spAutoFit/>
          </a:bodyPr>
          <a:lstStyle/>
          <a:p>
            <a:pPr>
              <a:spcAft>
                <a:spcPts val="400"/>
              </a:spcAft>
            </a:pPr>
            <a:r>
              <a:rPr lang="en-US" sz="1400" b="1" dirty="0"/>
              <a:t>New account </a:t>
            </a:r>
            <a:r>
              <a:rPr lang="en-US" sz="1400" dirty="0"/>
              <a:t>form completion with live assist</a:t>
            </a:r>
          </a:p>
          <a:p>
            <a:pPr>
              <a:spcAft>
                <a:spcPts val="400"/>
              </a:spcAft>
            </a:pPr>
            <a:r>
              <a:rPr lang="en-US" sz="1400" b="1" dirty="0"/>
              <a:t>Goal</a:t>
            </a:r>
            <a:r>
              <a:rPr lang="en-US" sz="1400" dirty="0"/>
              <a:t>: Increased conversion</a:t>
            </a:r>
          </a:p>
        </p:txBody>
      </p:sp>
      <p:sp>
        <p:nvSpPr>
          <p:cNvPr id="38" name="TextBox 37"/>
          <p:cNvSpPr txBox="1"/>
          <p:nvPr/>
        </p:nvSpPr>
        <p:spPr>
          <a:xfrm>
            <a:off x="4623116" y="743350"/>
            <a:ext cx="1877906" cy="1236860"/>
          </a:xfrm>
          <a:prstGeom prst="rect">
            <a:avLst/>
          </a:prstGeom>
          <a:noFill/>
        </p:spPr>
        <p:txBody>
          <a:bodyPr wrap="square" lIns="91424" tIns="45712" rIns="9144" bIns="45712" rtlCol="0">
            <a:spAutoFit/>
          </a:bodyPr>
          <a:lstStyle/>
          <a:p>
            <a:pPr>
              <a:spcAft>
                <a:spcPts val="400"/>
              </a:spcAft>
            </a:pPr>
            <a:r>
              <a:rPr lang="en-US" sz="1400" b="1" dirty="0"/>
              <a:t>Resolve customer issues </a:t>
            </a:r>
            <a:r>
              <a:rPr lang="en-US" sz="1400" dirty="0"/>
              <a:t>w/o tying 1-800 number lines</a:t>
            </a:r>
          </a:p>
          <a:p>
            <a:pPr>
              <a:spcAft>
                <a:spcPts val="400"/>
              </a:spcAft>
            </a:pPr>
            <a:r>
              <a:rPr lang="en-US" sz="1400" b="1" dirty="0"/>
              <a:t>Goal</a:t>
            </a:r>
            <a:r>
              <a:rPr lang="en-US" sz="1400" dirty="0"/>
              <a:t>: Improved FCR &amp; reduced handling time</a:t>
            </a:r>
          </a:p>
        </p:txBody>
      </p:sp>
      <p:sp>
        <p:nvSpPr>
          <p:cNvPr id="39" name="TextBox 38"/>
          <p:cNvSpPr txBox="1"/>
          <p:nvPr/>
        </p:nvSpPr>
        <p:spPr>
          <a:xfrm>
            <a:off x="1885300" y="3104618"/>
            <a:ext cx="2604639" cy="1504241"/>
          </a:xfrm>
          <a:prstGeom prst="rect">
            <a:avLst/>
          </a:prstGeom>
          <a:noFill/>
        </p:spPr>
        <p:txBody>
          <a:bodyPr wrap="square" lIns="91424" tIns="45712" rIns="9144" bIns="45712" rtlCol="0">
            <a:spAutoFit/>
          </a:bodyPr>
          <a:lstStyle/>
          <a:p>
            <a:pPr marL="285702" indent="-168247">
              <a:spcAft>
                <a:spcPts val="400"/>
              </a:spcAft>
              <a:buFont typeface="Arial" panose="020B0604020202020204" pitchFamily="34" charset="0"/>
              <a:buChar char="•"/>
            </a:pPr>
            <a:r>
              <a:rPr lang="en-US" sz="1400" dirty="0"/>
              <a:t>Shifting phone customer to self-service web/mobile</a:t>
            </a:r>
          </a:p>
          <a:p>
            <a:pPr marL="285702" indent="-168247">
              <a:spcAft>
                <a:spcPts val="400"/>
              </a:spcAft>
              <a:buFont typeface="Arial" panose="020B0604020202020204" pitchFamily="34" charset="0"/>
              <a:buChar char="•"/>
            </a:pPr>
            <a:r>
              <a:rPr lang="en-US" sz="1400" dirty="0"/>
              <a:t>Shifting web customer to mobile app</a:t>
            </a:r>
          </a:p>
          <a:p>
            <a:pPr>
              <a:spcAft>
                <a:spcPts val="400"/>
              </a:spcAft>
            </a:pPr>
            <a:r>
              <a:rPr lang="en-US" sz="1400" b="1" dirty="0"/>
              <a:t>Goal</a:t>
            </a:r>
            <a:r>
              <a:rPr lang="en-US" sz="1400" dirty="0"/>
              <a:t>: Increase adoption of digital engagement tools </a:t>
            </a:r>
          </a:p>
        </p:txBody>
      </p:sp>
      <p:sp>
        <p:nvSpPr>
          <p:cNvPr id="30" name="TextBox 29"/>
          <p:cNvSpPr txBox="1"/>
          <p:nvPr/>
        </p:nvSpPr>
        <p:spPr>
          <a:xfrm>
            <a:off x="4748530" y="3276940"/>
            <a:ext cx="2492740" cy="1236860"/>
          </a:xfrm>
          <a:prstGeom prst="rect">
            <a:avLst/>
          </a:prstGeom>
          <a:noFill/>
        </p:spPr>
        <p:txBody>
          <a:bodyPr wrap="square" lIns="91424" tIns="45712" rIns="9144" bIns="45712" rtlCol="0">
            <a:spAutoFit/>
          </a:bodyPr>
          <a:lstStyle/>
          <a:p>
            <a:pPr>
              <a:spcAft>
                <a:spcPts val="400"/>
              </a:spcAft>
            </a:pPr>
            <a:r>
              <a:rPr lang="en-US" sz="1400" dirty="0"/>
              <a:t>Educate consumers on app features &amp; answer questions from within the mobile app</a:t>
            </a:r>
          </a:p>
          <a:p>
            <a:pPr>
              <a:spcAft>
                <a:spcPts val="400"/>
              </a:spcAft>
            </a:pPr>
            <a:r>
              <a:rPr lang="en-US" sz="1400" b="1" dirty="0"/>
              <a:t>Goal</a:t>
            </a:r>
            <a:r>
              <a:rPr lang="en-US" sz="1400" dirty="0"/>
              <a:t>: Education &amp; mobile app adoption (decrease cost)</a:t>
            </a:r>
          </a:p>
        </p:txBody>
      </p:sp>
      <p:pic>
        <p:nvPicPr>
          <p:cNvPr id="31" name="Picture 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0199" y="714587"/>
            <a:ext cx="2141497" cy="1632297"/>
          </a:xfrm>
          <a:prstGeom prst="rect">
            <a:avLst/>
          </a:prstGeom>
        </p:spPr>
      </p:pic>
      <p:pic>
        <p:nvPicPr>
          <p:cNvPr id="32" name="Picture 3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12252" y="684377"/>
            <a:ext cx="2262812" cy="1724766"/>
          </a:xfrm>
          <a:prstGeom prst="rect">
            <a:avLst/>
          </a:prstGeom>
        </p:spPr>
      </p:pic>
      <p:pic>
        <p:nvPicPr>
          <p:cNvPr id="24" name="Picture 2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80203" y="3335568"/>
            <a:ext cx="1004089" cy="1412956"/>
          </a:xfrm>
          <a:prstGeom prst="rect">
            <a:avLst/>
          </a:prstGeom>
          <a:ln w="12700" cmpd="sng">
            <a:solidFill>
              <a:schemeClr val="bg2"/>
            </a:solidFill>
          </a:ln>
        </p:spPr>
        <p:style>
          <a:lnRef idx="2">
            <a:schemeClr val="dk1"/>
          </a:lnRef>
          <a:fillRef idx="1">
            <a:schemeClr val="lt1"/>
          </a:fillRef>
          <a:effectRef idx="0">
            <a:schemeClr val="dk1"/>
          </a:effectRef>
          <a:fontRef idx="minor">
            <a:schemeClr val="dk1"/>
          </a:fontRef>
        </p:style>
      </p:pic>
      <p:pic>
        <p:nvPicPr>
          <p:cNvPr id="27" name="Picture 2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0135" y="2843719"/>
            <a:ext cx="1605552" cy="942217"/>
          </a:xfrm>
          <a:prstGeom prst="rect">
            <a:avLst/>
          </a:prstGeom>
        </p:spPr>
      </p:pic>
      <p:pic>
        <p:nvPicPr>
          <p:cNvPr id="28" name="Picture 2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36052" y="2843717"/>
            <a:ext cx="881938" cy="1800321"/>
          </a:xfrm>
          <a:prstGeom prst="rect">
            <a:avLst/>
          </a:prstGeom>
        </p:spPr>
      </p:pic>
      <p:sp>
        <p:nvSpPr>
          <p:cNvPr id="42" name="Rectangle 41"/>
          <p:cNvSpPr/>
          <p:nvPr/>
        </p:nvSpPr>
        <p:spPr>
          <a:xfrm>
            <a:off x="404106" y="876967"/>
            <a:ext cx="1706225" cy="155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85000"/>
              </a:lnSpc>
            </a:pPr>
            <a:endParaRPr lang="en-US" sz="1600" kern="0" dirty="0" smtClean="0">
              <a:solidFill>
                <a:prstClr val="white"/>
              </a:solidFill>
              <a:latin typeface="Calibri"/>
              <a:sym typeface="Arial"/>
              <a:rtl val="0"/>
            </a:endParaRPr>
          </a:p>
        </p:txBody>
      </p:sp>
      <p:pic>
        <p:nvPicPr>
          <p:cNvPr id="43" name="Picture 4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38252" y="870702"/>
            <a:ext cx="437112" cy="196330"/>
          </a:xfrm>
          <a:prstGeom prst="rect">
            <a:avLst/>
          </a:prstGeom>
        </p:spPr>
      </p:pic>
      <p:sp>
        <p:nvSpPr>
          <p:cNvPr id="44" name="Rectangle 43"/>
          <p:cNvSpPr/>
          <p:nvPr/>
        </p:nvSpPr>
        <p:spPr>
          <a:xfrm>
            <a:off x="6842755" y="871690"/>
            <a:ext cx="1832023" cy="129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85000"/>
              </a:lnSpc>
            </a:pPr>
            <a:endParaRPr lang="en-US" sz="1600" kern="0" dirty="0" smtClean="0">
              <a:solidFill>
                <a:prstClr val="white"/>
              </a:solidFill>
              <a:latin typeface="Calibri"/>
              <a:sym typeface="Arial"/>
              <a:rtl val="0"/>
            </a:endParaRPr>
          </a:p>
        </p:txBody>
      </p:sp>
      <p:sp>
        <p:nvSpPr>
          <p:cNvPr id="46" name="Rectangle 45"/>
          <p:cNvSpPr/>
          <p:nvPr/>
        </p:nvSpPr>
        <p:spPr>
          <a:xfrm>
            <a:off x="687658" y="2966217"/>
            <a:ext cx="1161220" cy="138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85000"/>
              </a:lnSpc>
            </a:pPr>
            <a:endParaRPr lang="en-US" sz="1600" kern="0" dirty="0" smtClean="0">
              <a:solidFill>
                <a:prstClr val="white"/>
              </a:solidFill>
              <a:latin typeface="Calibri"/>
              <a:sym typeface="Arial"/>
              <a:rtl val="0"/>
            </a:endParaRPr>
          </a:p>
        </p:txBody>
      </p:sp>
      <p:sp>
        <p:nvSpPr>
          <p:cNvPr id="48" name="Rectangle 47"/>
          <p:cNvSpPr/>
          <p:nvPr/>
        </p:nvSpPr>
        <p:spPr>
          <a:xfrm>
            <a:off x="7423517" y="3173363"/>
            <a:ext cx="734947" cy="162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85000"/>
              </a:lnSpc>
            </a:pPr>
            <a:endParaRPr lang="en-US" sz="1600" kern="0" dirty="0" smtClean="0">
              <a:solidFill>
                <a:prstClr val="white"/>
              </a:solidFill>
              <a:latin typeface="Calibri"/>
              <a:sym typeface="Arial"/>
              <a:rtl val="0"/>
            </a:endParaRPr>
          </a:p>
        </p:txBody>
      </p:sp>
      <p:pic>
        <p:nvPicPr>
          <p:cNvPr id="29" name="Picture 2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82419" y="3151073"/>
            <a:ext cx="437112" cy="196330"/>
          </a:xfrm>
          <a:prstGeom prst="rect">
            <a:avLst/>
          </a:prstGeom>
        </p:spPr>
      </p:pic>
      <p:pic>
        <p:nvPicPr>
          <p:cNvPr id="33" name="Picture 3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82419" y="851934"/>
            <a:ext cx="437112" cy="196330"/>
          </a:xfrm>
          <a:prstGeom prst="rect">
            <a:avLst/>
          </a:prstGeom>
        </p:spPr>
      </p:pic>
      <p:pic>
        <p:nvPicPr>
          <p:cNvPr id="34" name="Picture 3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9828" y="2945404"/>
            <a:ext cx="437112" cy="196330"/>
          </a:xfrm>
          <a:prstGeom prst="rect">
            <a:avLst/>
          </a:prstGeom>
        </p:spPr>
      </p:pic>
    </p:spTree>
    <p:extLst>
      <p:ext uri="{BB962C8B-B14F-4D97-AF65-F5344CB8AC3E}">
        <p14:creationId xmlns:p14="http://schemas.microsoft.com/office/powerpoint/2010/main" val="21546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0" y="4876800"/>
            <a:ext cx="3898900" cy="273050"/>
          </a:xfrm>
        </p:spPr>
        <p:txBody>
          <a:bodyPr/>
          <a:lstStyle/>
          <a:p>
            <a:r>
              <a:rPr lang="en-US" dirty="0" err="1" smtClean="0">
                <a:solidFill>
                  <a:schemeClr val="bg1"/>
                </a:solidFill>
              </a:rPr>
              <a:t>CaféX</a:t>
            </a:r>
            <a:r>
              <a:rPr lang="en-US" dirty="0" smtClean="0">
                <a:solidFill>
                  <a:schemeClr val="bg1"/>
                </a:solidFill>
              </a:rPr>
              <a:t> Communications Confidential © 2014 – All Rights Reserved. </a:t>
            </a:r>
            <a:endParaRPr lang="en-US" dirty="0">
              <a:solidFill>
                <a:schemeClr val="bg1"/>
              </a:solidFill>
            </a:endParaRPr>
          </a:p>
        </p:txBody>
      </p:sp>
      <p:sp>
        <p:nvSpPr>
          <p:cNvPr id="3" name="Slide Number Placeholder 2"/>
          <p:cNvSpPr>
            <a:spLocks noGrp="1"/>
          </p:cNvSpPr>
          <p:nvPr>
            <p:ph type="sldNum" sz="quarter" idx="4294967295"/>
          </p:nvPr>
        </p:nvSpPr>
        <p:spPr>
          <a:xfrm>
            <a:off x="7010400" y="4876800"/>
            <a:ext cx="2133600" cy="273050"/>
          </a:xfrm>
        </p:spPr>
        <p:txBody>
          <a:bodyPr/>
          <a:lstStyle/>
          <a:p>
            <a:fld id="{0431C951-9D62-474D-B35D-66AB940D3B2F}" type="slidenum">
              <a:rPr lang="en-US" sz="1000" smtClean="0">
                <a:solidFill>
                  <a:srgbClr val="FFFFFF"/>
                </a:solidFill>
              </a:rPr>
              <a:t>12</a:t>
            </a:fld>
            <a:endParaRPr lang="en-US" sz="1000" dirty="0">
              <a:solidFill>
                <a:srgbClr val="FFFFFF"/>
              </a:solidFill>
            </a:endParaRPr>
          </a:p>
        </p:txBody>
      </p:sp>
      <p:sp>
        <p:nvSpPr>
          <p:cNvPr id="4" name="Title 3"/>
          <p:cNvSpPr>
            <a:spLocks noGrp="1"/>
          </p:cNvSpPr>
          <p:nvPr>
            <p:ph type="title" idx="4294967295"/>
          </p:nvPr>
        </p:nvSpPr>
        <p:spPr>
          <a:xfrm>
            <a:off x="1573388" y="2226469"/>
            <a:ext cx="7277100" cy="566738"/>
          </a:xfrm>
        </p:spPr>
        <p:txBody>
          <a:bodyPr/>
          <a:lstStyle/>
          <a:p>
            <a:r>
              <a:rPr lang="en-US" dirty="0" smtClean="0">
                <a:solidFill>
                  <a:schemeClr val="bg1"/>
                </a:solidFill>
              </a:rPr>
              <a:t>LIVE DEMO OR VIDEO</a:t>
            </a:r>
            <a:endParaRPr lang="en-US" dirty="0">
              <a:solidFill>
                <a:schemeClr val="bg1"/>
              </a:solidFill>
            </a:endParaRPr>
          </a:p>
        </p:txBody>
      </p:sp>
      <p:sp>
        <p:nvSpPr>
          <p:cNvPr id="5" name="TextBox 4"/>
          <p:cNvSpPr txBox="1"/>
          <p:nvPr/>
        </p:nvSpPr>
        <p:spPr>
          <a:xfrm>
            <a:off x="1269970" y="2776044"/>
            <a:ext cx="7036322" cy="923330"/>
          </a:xfrm>
          <a:prstGeom prst="rect">
            <a:avLst/>
          </a:prstGeom>
          <a:noFill/>
        </p:spPr>
        <p:txBody>
          <a:bodyPr wrap="square" rtlCol="0">
            <a:spAutoFit/>
          </a:bodyPr>
          <a:lstStyle/>
          <a:p>
            <a:r>
              <a:rPr lang="en-US" i="1" dirty="0" smtClean="0"/>
              <a:t>Demo will Illustrate Live Assist application. Client (user) can sign-in to portal on their Web or Mobile device &amp; initiate a live video with co-browse session with an agent.</a:t>
            </a:r>
            <a:endParaRPr lang="en-US" dirty="0"/>
          </a:p>
        </p:txBody>
      </p:sp>
    </p:spTree>
    <p:extLst>
      <p:ext uri="{BB962C8B-B14F-4D97-AF65-F5344CB8AC3E}">
        <p14:creationId xmlns:p14="http://schemas.microsoft.com/office/powerpoint/2010/main" val="119047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2" descr="C:\Users\AMacGowen\Desktop\Dubai Use Case Images\ADSEC\ADSEC_ipad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9714" y="796691"/>
            <a:ext cx="2303293" cy="1757489"/>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1424649" y="2951344"/>
            <a:ext cx="584326" cy="276999"/>
          </a:xfrm>
          <a:prstGeom prst="rect">
            <a:avLst/>
          </a:prstGeom>
          <a:noFill/>
        </p:spPr>
        <p:txBody>
          <a:bodyPr wrap="none" rtlCol="0">
            <a:spAutoFit/>
          </a:bodyPr>
          <a:lstStyle/>
          <a:p>
            <a:pPr algn="ctr" defTabSz="457200"/>
            <a:r>
              <a:rPr lang="en-US" sz="1200" dirty="0">
                <a:solidFill>
                  <a:srgbClr val="092E4D"/>
                </a:solidFill>
              </a:rPr>
              <a:t>HTTPS</a:t>
            </a:r>
          </a:p>
        </p:txBody>
      </p:sp>
      <p:sp>
        <p:nvSpPr>
          <p:cNvPr id="52" name="TextBox 51"/>
          <p:cNvSpPr txBox="1"/>
          <p:nvPr/>
        </p:nvSpPr>
        <p:spPr>
          <a:xfrm>
            <a:off x="3345595" y="2974912"/>
            <a:ext cx="373820" cy="276999"/>
          </a:xfrm>
          <a:prstGeom prst="rect">
            <a:avLst/>
          </a:prstGeom>
          <a:noFill/>
        </p:spPr>
        <p:txBody>
          <a:bodyPr wrap="none" rtlCol="0">
            <a:spAutoFit/>
          </a:bodyPr>
          <a:lstStyle/>
          <a:p>
            <a:pPr algn="ctr" defTabSz="457200"/>
            <a:r>
              <a:rPr lang="en-US" sz="1200" dirty="0">
                <a:solidFill>
                  <a:srgbClr val="092E4D"/>
                </a:solidFill>
              </a:rPr>
              <a:t>SIP</a:t>
            </a:r>
          </a:p>
        </p:txBody>
      </p:sp>
      <p:cxnSp>
        <p:nvCxnSpPr>
          <p:cNvPr id="54" name="Straight Connector 53"/>
          <p:cNvCxnSpPr/>
          <p:nvPr/>
        </p:nvCxnSpPr>
        <p:spPr bwMode="auto">
          <a:xfrm flipV="1">
            <a:off x="681091" y="2939358"/>
            <a:ext cx="7036457" cy="18406"/>
          </a:xfrm>
          <a:prstGeom prst="line">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cxnSp>
      <p:sp>
        <p:nvSpPr>
          <p:cNvPr id="61" name="TextBox 60"/>
          <p:cNvSpPr txBox="1"/>
          <p:nvPr/>
        </p:nvSpPr>
        <p:spPr>
          <a:xfrm>
            <a:off x="107634" y="4067933"/>
            <a:ext cx="1474821" cy="674031"/>
          </a:xfrm>
          <a:prstGeom prst="rect">
            <a:avLst/>
          </a:prstGeom>
          <a:noFill/>
        </p:spPr>
        <p:txBody>
          <a:bodyPr wrap="square" rtlCol="0">
            <a:spAutoFit/>
          </a:bodyPr>
          <a:lstStyle/>
          <a:p>
            <a:pPr algn="ctr" defTabSz="457200">
              <a:lnSpc>
                <a:spcPct val="90000"/>
              </a:lnSpc>
            </a:pPr>
            <a:r>
              <a:rPr lang="en-US" sz="1400" dirty="0">
                <a:solidFill>
                  <a:srgbClr val="000000"/>
                </a:solidFill>
              </a:rPr>
              <a:t>Client-side toolkits</a:t>
            </a:r>
          </a:p>
          <a:p>
            <a:pPr algn="ctr" defTabSz="457200">
              <a:lnSpc>
                <a:spcPct val="90000"/>
              </a:lnSpc>
            </a:pPr>
            <a:r>
              <a:rPr lang="en-US" sz="1400" dirty="0">
                <a:solidFill>
                  <a:srgbClr val="000000"/>
                </a:solidFill>
              </a:rPr>
              <a:t>(JS, iOS, Android)</a:t>
            </a:r>
          </a:p>
        </p:txBody>
      </p:sp>
      <p:sp>
        <p:nvSpPr>
          <p:cNvPr id="62" name="TextBox 61"/>
          <p:cNvSpPr txBox="1"/>
          <p:nvPr/>
        </p:nvSpPr>
        <p:spPr>
          <a:xfrm>
            <a:off x="1927910" y="4067933"/>
            <a:ext cx="1389632" cy="480131"/>
          </a:xfrm>
          <a:prstGeom prst="rect">
            <a:avLst/>
          </a:prstGeom>
          <a:noFill/>
        </p:spPr>
        <p:txBody>
          <a:bodyPr wrap="square" rtlCol="0">
            <a:spAutoFit/>
          </a:bodyPr>
          <a:lstStyle/>
          <a:p>
            <a:pPr algn="ctr" defTabSz="457200">
              <a:lnSpc>
                <a:spcPct val="90000"/>
              </a:lnSpc>
            </a:pPr>
            <a:r>
              <a:rPr lang="en-US" sz="1400" dirty="0" smtClean="0">
                <a:solidFill>
                  <a:srgbClr val="000000"/>
                </a:solidFill>
              </a:rPr>
              <a:t>CafeX Server</a:t>
            </a:r>
            <a:r>
              <a:rPr lang="en-US" sz="1400" dirty="0">
                <a:solidFill>
                  <a:srgbClr val="000000"/>
                </a:solidFill>
              </a:rPr>
              <a:t>-side software </a:t>
            </a:r>
          </a:p>
        </p:txBody>
      </p:sp>
      <p:sp>
        <p:nvSpPr>
          <p:cNvPr id="63" name="TextBox 62"/>
          <p:cNvSpPr txBox="1"/>
          <p:nvPr/>
        </p:nvSpPr>
        <p:spPr>
          <a:xfrm>
            <a:off x="4007628" y="4067933"/>
            <a:ext cx="1484574" cy="674031"/>
          </a:xfrm>
          <a:prstGeom prst="rect">
            <a:avLst/>
          </a:prstGeom>
          <a:noFill/>
        </p:spPr>
        <p:txBody>
          <a:bodyPr wrap="none" lIns="45720" tIns="45720" rIns="45720" bIns="45720" rtlCol="0">
            <a:spAutoFit/>
          </a:bodyPr>
          <a:lstStyle/>
          <a:p>
            <a:pPr algn="ctr" defTabSz="457200">
              <a:lnSpc>
                <a:spcPct val="90000"/>
              </a:lnSpc>
            </a:pPr>
            <a:r>
              <a:rPr lang="en-US" sz="1400" dirty="0">
                <a:solidFill>
                  <a:srgbClr val="000000"/>
                </a:solidFill>
              </a:rPr>
              <a:t>Existing enterprise </a:t>
            </a:r>
          </a:p>
          <a:p>
            <a:pPr algn="ctr" defTabSz="457200">
              <a:lnSpc>
                <a:spcPct val="90000"/>
              </a:lnSpc>
            </a:pPr>
            <a:r>
              <a:rPr lang="en-US" sz="1400" dirty="0">
                <a:solidFill>
                  <a:srgbClr val="000000"/>
                </a:solidFill>
              </a:rPr>
              <a:t>CC &amp; UC</a:t>
            </a:r>
            <a:br>
              <a:rPr lang="en-US" sz="1400" dirty="0">
                <a:solidFill>
                  <a:srgbClr val="000000"/>
                </a:solidFill>
              </a:rPr>
            </a:br>
            <a:r>
              <a:rPr lang="en-US" sz="1400" dirty="0">
                <a:solidFill>
                  <a:srgbClr val="000000"/>
                </a:solidFill>
              </a:rPr>
              <a:t>Infrastructure</a:t>
            </a:r>
          </a:p>
        </p:txBody>
      </p:sp>
      <p:cxnSp>
        <p:nvCxnSpPr>
          <p:cNvPr id="64" name="Straight Connector 63"/>
          <p:cNvCxnSpPr/>
          <p:nvPr/>
        </p:nvCxnSpPr>
        <p:spPr bwMode="auto">
          <a:xfrm>
            <a:off x="2623696" y="3658041"/>
            <a:ext cx="5463038" cy="11981"/>
          </a:xfrm>
          <a:prstGeom prst="line">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cxnSp>
      <p:pic>
        <p:nvPicPr>
          <p:cNvPr id="67" name="Picture 6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97737" y="2367518"/>
            <a:ext cx="1475229" cy="746588"/>
          </a:xfrm>
          <a:prstGeom prst="rect">
            <a:avLst/>
          </a:prstGeom>
          <a:solidFill>
            <a:schemeClr val="bg1"/>
          </a:solidFill>
        </p:spPr>
      </p:pic>
      <p:sp>
        <p:nvSpPr>
          <p:cNvPr id="68" name="TextBox 67"/>
          <p:cNvSpPr txBox="1"/>
          <p:nvPr/>
        </p:nvSpPr>
        <p:spPr>
          <a:xfrm>
            <a:off x="6744614" y="2672322"/>
            <a:ext cx="561757" cy="307777"/>
          </a:xfrm>
          <a:prstGeom prst="rect">
            <a:avLst/>
          </a:prstGeom>
          <a:noFill/>
        </p:spPr>
        <p:txBody>
          <a:bodyPr wrap="none" rtlCol="0">
            <a:spAutoFit/>
          </a:bodyPr>
          <a:lstStyle/>
          <a:p>
            <a:pPr defTabSz="457200"/>
            <a:r>
              <a:rPr lang="en-US" sz="1400" dirty="0">
                <a:solidFill>
                  <a:srgbClr val="092E4D"/>
                </a:solidFill>
              </a:rPr>
              <a:t>PSTN</a:t>
            </a:r>
          </a:p>
        </p:txBody>
      </p:sp>
      <p:pic>
        <p:nvPicPr>
          <p:cNvPr id="69" name="Picture 6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51766" y="3245572"/>
            <a:ext cx="1475229" cy="746588"/>
          </a:xfrm>
          <a:prstGeom prst="rect">
            <a:avLst/>
          </a:prstGeom>
          <a:solidFill>
            <a:schemeClr val="bg1"/>
          </a:solidFill>
        </p:spPr>
      </p:pic>
      <p:sp>
        <p:nvSpPr>
          <p:cNvPr id="70" name="TextBox 69"/>
          <p:cNvSpPr txBox="1"/>
          <p:nvPr/>
        </p:nvSpPr>
        <p:spPr>
          <a:xfrm>
            <a:off x="5986404" y="3544143"/>
            <a:ext cx="778034" cy="307777"/>
          </a:xfrm>
          <a:prstGeom prst="rect">
            <a:avLst/>
          </a:prstGeom>
          <a:noFill/>
        </p:spPr>
        <p:txBody>
          <a:bodyPr wrap="none" rtlCol="0">
            <a:spAutoFit/>
          </a:bodyPr>
          <a:lstStyle/>
          <a:p>
            <a:pPr defTabSz="457200"/>
            <a:r>
              <a:rPr lang="en-US" sz="1400" dirty="0">
                <a:solidFill>
                  <a:srgbClr val="092E4D"/>
                </a:solidFill>
              </a:rPr>
              <a:t>Internet</a:t>
            </a:r>
          </a:p>
        </p:txBody>
      </p:sp>
      <p:grpSp>
        <p:nvGrpSpPr>
          <p:cNvPr id="71" name="Group 70"/>
          <p:cNvGrpSpPr/>
          <p:nvPr/>
        </p:nvGrpSpPr>
        <p:grpSpPr>
          <a:xfrm>
            <a:off x="4079019" y="2663994"/>
            <a:ext cx="1334425" cy="1328623"/>
            <a:chOff x="6134101" y="353006"/>
            <a:chExt cx="2681252" cy="2669594"/>
          </a:xfrm>
          <a:solidFill>
            <a:schemeClr val="bg1"/>
          </a:solidFill>
        </p:grpSpPr>
        <p:cxnSp>
          <p:nvCxnSpPr>
            <p:cNvPr id="72" name="Straight Connector 71"/>
            <p:cNvCxnSpPr/>
            <p:nvPr/>
          </p:nvCxnSpPr>
          <p:spPr bwMode="auto">
            <a:xfrm>
              <a:off x="6798515" y="1756440"/>
              <a:ext cx="1320456" cy="814935"/>
            </a:xfrm>
            <a:prstGeom prst="line">
              <a:avLst/>
            </a:prstGeom>
            <a:grpFill/>
            <a:ln w="12700" cap="flat" cmpd="sng" algn="ctr">
              <a:solidFill>
                <a:srgbClr val="000000"/>
              </a:solidFill>
              <a:prstDash val="solid"/>
              <a:round/>
              <a:headEnd type="none" w="med" len="med"/>
              <a:tailEnd type="none" w="med" len="med"/>
            </a:ln>
            <a:effectLst/>
          </p:spPr>
        </p:cxnSp>
        <p:cxnSp>
          <p:nvCxnSpPr>
            <p:cNvPr id="73" name="Straight Connector 72"/>
            <p:cNvCxnSpPr/>
            <p:nvPr/>
          </p:nvCxnSpPr>
          <p:spPr bwMode="auto">
            <a:xfrm flipH="1">
              <a:off x="8118971" y="1139496"/>
              <a:ext cx="101574" cy="1431879"/>
            </a:xfrm>
            <a:prstGeom prst="line">
              <a:avLst/>
            </a:prstGeom>
            <a:grpFill/>
            <a:ln w="12700" cap="flat" cmpd="sng" algn="ctr">
              <a:solidFill>
                <a:srgbClr val="000000"/>
              </a:solidFill>
              <a:prstDash val="solid"/>
              <a:round/>
              <a:headEnd type="none" w="med" len="med"/>
              <a:tailEnd type="none" w="med" len="med"/>
            </a:ln>
            <a:effectLst/>
          </p:spPr>
        </p:cxnSp>
        <p:cxnSp>
          <p:nvCxnSpPr>
            <p:cNvPr id="74" name="Straight Connector 73"/>
            <p:cNvCxnSpPr/>
            <p:nvPr/>
          </p:nvCxnSpPr>
          <p:spPr bwMode="auto">
            <a:xfrm flipV="1">
              <a:off x="6798515" y="1139496"/>
              <a:ext cx="1320456" cy="585172"/>
            </a:xfrm>
            <a:prstGeom prst="line">
              <a:avLst/>
            </a:prstGeom>
            <a:grpFill/>
            <a:ln w="12700" cap="flat" cmpd="sng" algn="ctr">
              <a:solidFill>
                <a:srgbClr val="000000"/>
              </a:solidFill>
              <a:prstDash val="solid"/>
              <a:round/>
              <a:headEnd type="none" w="med" len="med"/>
              <a:tailEnd type="none" w="med" len="med"/>
            </a:ln>
            <a:effectLst/>
          </p:spPr>
        </p:cxnSp>
        <p:sp>
          <p:nvSpPr>
            <p:cNvPr id="75" name="Rectangle 74"/>
            <p:cNvSpPr/>
            <p:nvPr/>
          </p:nvSpPr>
          <p:spPr bwMode="auto">
            <a:xfrm>
              <a:off x="6134101" y="353006"/>
              <a:ext cx="2681252" cy="2669594"/>
            </a:xfrm>
            <a:prstGeom prst="rect">
              <a:avLst/>
            </a:prstGeom>
            <a:grpFill/>
            <a:ln w="12700">
              <a:solidFill>
                <a:srgbClr val="000000"/>
              </a:solidFill>
              <a:prstDash val="sysDash"/>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defTabSz="685680"/>
              <a:endParaRPr lang="en-US" sz="2700" dirty="0">
                <a:solidFill>
                  <a:srgbClr val="092E4D"/>
                </a:solidFill>
                <a:ea typeface="Arial" pitchFamily="-107" charset="0"/>
                <a:cs typeface="Arial" pitchFamily="-107" charset="0"/>
                <a:sym typeface="Arial" pitchFamily="-107" charset="0"/>
              </a:endParaRPr>
            </a:p>
          </p:txBody>
        </p:sp>
        <p:pic>
          <p:nvPicPr>
            <p:cNvPr id="76" name="Picture 4" descr="C:\Users\tsbutme\Desktop\256 Icons in Grey and Blue\Cisco Video Communications Server Control_unknown_256.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90174" y="566528"/>
              <a:ext cx="858936" cy="881638"/>
            </a:xfrm>
            <a:prstGeom prst="rect">
              <a:avLst/>
            </a:prstGeom>
            <a:grpFill/>
            <a:extLst/>
          </p:spPr>
        </p:pic>
        <p:pic>
          <p:nvPicPr>
            <p:cNvPr id="77" name="Picture 4" descr="C:\Users\tsbutme\Desktop\256 Icons in Grey and Blue\Cisco Video Communications Server Control_unknown_256.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10695" y="1946776"/>
              <a:ext cx="858936" cy="881638"/>
            </a:xfrm>
            <a:prstGeom prst="rect">
              <a:avLst/>
            </a:prstGeom>
            <a:grpFill/>
            <a:extLst/>
          </p:spPr>
        </p:pic>
        <p:pic>
          <p:nvPicPr>
            <p:cNvPr id="78" name="Picture 4" descr="C:\Users\tsbutme\Desktop\256 Icons in Grey and Blue\Cisco Video Communications Server Control_unknown_256.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46276" y="1239847"/>
              <a:ext cx="858936" cy="881638"/>
            </a:xfrm>
            <a:prstGeom prst="rect">
              <a:avLst/>
            </a:prstGeom>
            <a:grpFill/>
            <a:extLst/>
          </p:spPr>
        </p:pic>
      </p:grpSp>
      <p:cxnSp>
        <p:nvCxnSpPr>
          <p:cNvPr id="79" name="Straight Connector 78"/>
          <p:cNvCxnSpPr/>
          <p:nvPr/>
        </p:nvCxnSpPr>
        <p:spPr bwMode="auto">
          <a:xfrm flipH="1" flipV="1">
            <a:off x="2611720" y="3190752"/>
            <a:ext cx="1" cy="479268"/>
          </a:xfrm>
          <a:prstGeom prst="line">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cxnSp>
      <p:pic>
        <p:nvPicPr>
          <p:cNvPr id="8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49590" y="2474757"/>
            <a:ext cx="967686" cy="974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 name="TextBox 80"/>
          <p:cNvSpPr txBox="1"/>
          <p:nvPr/>
        </p:nvSpPr>
        <p:spPr>
          <a:xfrm>
            <a:off x="3242319" y="3690845"/>
            <a:ext cx="584326" cy="276999"/>
          </a:xfrm>
          <a:prstGeom prst="rect">
            <a:avLst/>
          </a:prstGeom>
          <a:noFill/>
        </p:spPr>
        <p:txBody>
          <a:bodyPr wrap="none" rtlCol="0">
            <a:spAutoFit/>
          </a:bodyPr>
          <a:lstStyle/>
          <a:p>
            <a:pPr algn="ctr" defTabSz="457200"/>
            <a:r>
              <a:rPr lang="en-US" sz="1200" dirty="0">
                <a:solidFill>
                  <a:srgbClr val="092E4D"/>
                </a:solidFill>
              </a:rPr>
              <a:t>HTTPS</a:t>
            </a:r>
          </a:p>
        </p:txBody>
      </p:sp>
      <p:sp>
        <p:nvSpPr>
          <p:cNvPr id="6" name="Title 5"/>
          <p:cNvSpPr>
            <a:spLocks noGrp="1"/>
          </p:cNvSpPr>
          <p:nvPr>
            <p:ph type="title"/>
          </p:nvPr>
        </p:nvSpPr>
        <p:spPr>
          <a:xfrm>
            <a:off x="1278552" y="149836"/>
            <a:ext cx="7869890" cy="566375"/>
          </a:xfrm>
        </p:spPr>
        <p:txBody>
          <a:bodyPr/>
          <a:lstStyle/>
          <a:p>
            <a:r>
              <a:rPr lang="en-US" sz="2800" dirty="0" smtClean="0"/>
              <a:t>How This Works - Protect Existing Investments</a:t>
            </a:r>
            <a:endParaRPr lang="en-US" sz="2800" dirty="0"/>
          </a:p>
        </p:txBody>
      </p:sp>
      <p:sp>
        <p:nvSpPr>
          <p:cNvPr id="8" name="Rectangle 7"/>
          <p:cNvSpPr/>
          <p:nvPr/>
        </p:nvSpPr>
        <p:spPr>
          <a:xfrm>
            <a:off x="7275174" y="3362465"/>
            <a:ext cx="1332867" cy="2564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56" name="Isosceles Triangle 55"/>
          <p:cNvSpPr/>
          <p:nvPr/>
        </p:nvSpPr>
        <p:spPr bwMode="auto">
          <a:xfrm rot="1712393">
            <a:off x="542058" y="2213614"/>
            <a:ext cx="735298" cy="745892"/>
          </a:xfrm>
          <a:prstGeom prst="triangle">
            <a:avLst>
              <a:gd name="adj" fmla="val 69931"/>
            </a:avLst>
          </a:prstGeom>
          <a:solidFill>
            <a:schemeClr val="bg1">
              <a:lumMod val="85000"/>
              <a:alpha val="6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fontAlgn="base">
              <a:spcBef>
                <a:spcPct val="0"/>
              </a:spcBef>
              <a:spcAft>
                <a:spcPct val="0"/>
              </a:spcAft>
            </a:pPr>
            <a:endParaRPr lang="en-US" sz="2400">
              <a:solidFill>
                <a:srgbClr val="092E4D"/>
              </a:solidFill>
              <a:latin typeface="Arial" charset="0"/>
            </a:endParaRPr>
          </a:p>
        </p:txBody>
      </p:sp>
      <p:pic>
        <p:nvPicPr>
          <p:cNvPr id="58" name="Picture 57" descr="video_circle.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3709" y="2554176"/>
            <a:ext cx="794328" cy="794328"/>
          </a:xfrm>
          <a:prstGeom prst="rect">
            <a:avLst/>
          </a:prstGeom>
        </p:spPr>
      </p:pic>
      <p:sp>
        <p:nvSpPr>
          <p:cNvPr id="82" name="Footer Placeholder 1"/>
          <p:cNvSpPr>
            <a:spLocks noGrp="1"/>
          </p:cNvSpPr>
          <p:nvPr>
            <p:ph type="ftr" sz="quarter" idx="11"/>
          </p:nvPr>
        </p:nvSpPr>
        <p:spPr>
          <a:xfrm>
            <a:off x="107629" y="4876119"/>
            <a:ext cx="3898938" cy="273844"/>
          </a:xfrm>
        </p:spPr>
        <p:txBody>
          <a:bodyPr/>
          <a:lstStyle/>
          <a:p>
            <a:r>
              <a:rPr lang="en-US" smtClean="0">
                <a:solidFill>
                  <a:prstClr val="white"/>
                </a:solidFill>
              </a:rPr>
              <a:t>CaféX Communications Confidential © 2013 – All Rights Reserved. </a:t>
            </a:r>
            <a:endParaRPr lang="en-US" dirty="0">
              <a:solidFill>
                <a:prstClr val="white"/>
              </a:solidFill>
            </a:endParaRPr>
          </a:p>
        </p:txBody>
      </p:sp>
      <p:sp>
        <p:nvSpPr>
          <p:cNvPr id="91" name="Slide Number Placeholder 2"/>
          <p:cNvSpPr>
            <a:spLocks noGrp="1"/>
          </p:cNvSpPr>
          <p:nvPr>
            <p:ph type="sldNum" sz="quarter" idx="12"/>
          </p:nvPr>
        </p:nvSpPr>
        <p:spPr>
          <a:xfrm>
            <a:off x="7014842" y="4876119"/>
            <a:ext cx="2133600" cy="273844"/>
          </a:xfrm>
        </p:spPr>
        <p:txBody>
          <a:bodyPr/>
          <a:lstStyle/>
          <a:p>
            <a:fld id="{0431C951-9D62-474D-B35D-66AB940D3B2F}" type="slidenum">
              <a:rPr lang="en-US" sz="1000" smtClean="0">
                <a:solidFill>
                  <a:srgbClr val="FFFFFF"/>
                </a:solidFill>
              </a:rPr>
              <a:pPr/>
              <a:t>13</a:t>
            </a:fld>
            <a:endParaRPr lang="en-US" sz="1000" dirty="0">
              <a:solidFill>
                <a:srgbClr val="FFFFFF"/>
              </a:solidFill>
            </a:endParaRPr>
          </a:p>
        </p:txBody>
      </p:sp>
      <p:sp>
        <p:nvSpPr>
          <p:cNvPr id="93" name="TextBox 92"/>
          <p:cNvSpPr txBox="1"/>
          <p:nvPr/>
        </p:nvSpPr>
        <p:spPr>
          <a:xfrm>
            <a:off x="7498098" y="4377621"/>
            <a:ext cx="1409281" cy="480131"/>
          </a:xfrm>
          <a:prstGeom prst="rect">
            <a:avLst/>
          </a:prstGeom>
          <a:noFill/>
        </p:spPr>
        <p:txBody>
          <a:bodyPr wrap="square" rtlCol="0">
            <a:spAutoFit/>
          </a:bodyPr>
          <a:lstStyle/>
          <a:p>
            <a:pPr algn="ctr" defTabSz="457200">
              <a:lnSpc>
                <a:spcPct val="90000"/>
              </a:lnSpc>
            </a:pPr>
            <a:r>
              <a:rPr lang="en-US" sz="1400" dirty="0">
                <a:solidFill>
                  <a:srgbClr val="000000"/>
                </a:solidFill>
              </a:rPr>
              <a:t>Existing Agent Desktop</a:t>
            </a:r>
          </a:p>
        </p:txBody>
      </p:sp>
      <p:cxnSp>
        <p:nvCxnSpPr>
          <p:cNvPr id="95" name="Straight Connector 94"/>
          <p:cNvCxnSpPr/>
          <p:nvPr/>
        </p:nvCxnSpPr>
        <p:spPr bwMode="auto">
          <a:xfrm>
            <a:off x="3262130" y="1675340"/>
            <a:ext cx="1487789" cy="93"/>
          </a:xfrm>
          <a:prstGeom prst="line">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cxnSp>
      <p:pic>
        <p:nvPicPr>
          <p:cNvPr id="47" name="Picture 4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66943" y="967678"/>
            <a:ext cx="1615886" cy="1415333"/>
          </a:xfrm>
          <a:prstGeom prst="rect">
            <a:avLst/>
          </a:prstGeom>
          <a:ln>
            <a:noFill/>
          </a:ln>
          <a:effectLst/>
        </p:spPr>
      </p:pic>
      <p:pic>
        <p:nvPicPr>
          <p:cNvPr id="97" name="Picture 4"/>
          <p:cNvPicPr>
            <a:picLocks noChangeAspect="1" noChangeArrowheads="1"/>
          </p:cNvPicPr>
          <p:nvPr/>
        </p:nvPicPr>
        <p:blipFill>
          <a:blip r:embed="rId8" cstate="email">
            <a:extLst>
              <a:ext uri="{28A0092B-C50C-407E-A947-70E740481C1C}">
                <a14:useLocalDpi xmlns:a14="http://schemas.microsoft.com/office/drawing/2010/main"/>
              </a:ext>
            </a:extLst>
          </a:blip>
          <a:stretch>
            <a:fillRect/>
          </a:stretch>
        </p:blipFill>
        <p:spPr bwMode="auto">
          <a:xfrm>
            <a:off x="7259441" y="3265373"/>
            <a:ext cx="1884567" cy="1110963"/>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1908261" y="2428392"/>
            <a:ext cx="1409281" cy="1586498"/>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85000"/>
              </a:lnSpc>
            </a:pPr>
            <a:endParaRPr lang="en-US" sz="1600" kern="0" dirty="0" smtClean="0">
              <a:solidFill>
                <a:prstClr val="white"/>
              </a:solidFill>
              <a:latin typeface="Calibri"/>
              <a:sym typeface="Arial"/>
              <a:rtl val="0"/>
            </a:endParaRPr>
          </a:p>
        </p:txBody>
      </p:sp>
    </p:spTree>
    <p:extLst>
      <p:ext uri="{BB962C8B-B14F-4D97-AF65-F5344CB8AC3E}">
        <p14:creationId xmlns:p14="http://schemas.microsoft.com/office/powerpoint/2010/main" val="214687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chemeClr val="bg1"/>
                </a:solidFill>
              </a:rPr>
              <a:t>CaféX Communications Confidential © 2014 – All Rights Reserved. </a:t>
            </a:r>
            <a:endParaRPr lang="en-US" dirty="0">
              <a:solidFill>
                <a:schemeClr val="bg1"/>
              </a:solidFill>
            </a:endParaRPr>
          </a:p>
        </p:txBody>
      </p:sp>
      <p:sp>
        <p:nvSpPr>
          <p:cNvPr id="3" name="Slide Number Placeholder 2"/>
          <p:cNvSpPr>
            <a:spLocks noGrp="1"/>
          </p:cNvSpPr>
          <p:nvPr>
            <p:ph type="sldNum" sz="quarter" idx="12"/>
          </p:nvPr>
        </p:nvSpPr>
        <p:spPr/>
        <p:txBody>
          <a:bodyPr/>
          <a:lstStyle/>
          <a:p>
            <a:fld id="{0431C951-9D62-474D-B35D-66AB940D3B2F}" type="slidenum">
              <a:rPr lang="en-US" sz="1000">
                <a:solidFill>
                  <a:srgbClr val="FFFFFF"/>
                </a:solidFill>
              </a:rPr>
              <a:t>14</a:t>
            </a:fld>
            <a:endParaRPr lang="en-US" sz="1000" dirty="0">
              <a:solidFill>
                <a:srgbClr val="FFFFFF"/>
              </a:solidFill>
            </a:endParaRPr>
          </a:p>
        </p:txBody>
      </p:sp>
      <p:sp>
        <p:nvSpPr>
          <p:cNvPr id="4" name="Title 3"/>
          <p:cNvSpPr>
            <a:spLocks noGrp="1"/>
          </p:cNvSpPr>
          <p:nvPr>
            <p:ph type="title"/>
          </p:nvPr>
        </p:nvSpPr>
        <p:spPr>
          <a:xfrm>
            <a:off x="1630787" y="176575"/>
            <a:ext cx="7276584" cy="566375"/>
          </a:xfrm>
        </p:spPr>
        <p:txBody>
          <a:bodyPr/>
          <a:lstStyle/>
          <a:p>
            <a:r>
              <a:rPr lang="en-US" sz="2400" dirty="0" err="1"/>
              <a:t>Caféx</a:t>
            </a:r>
            <a:r>
              <a:rPr lang="en-US" sz="2400" dirty="0"/>
              <a:t> Solution -  Insert Personalized And Secure Interactions Into Existing Banking Platforms</a:t>
            </a:r>
          </a:p>
        </p:txBody>
      </p:sp>
      <p:grpSp>
        <p:nvGrpSpPr>
          <p:cNvPr id="6" name="Group 5"/>
          <p:cNvGrpSpPr/>
          <p:nvPr/>
        </p:nvGrpSpPr>
        <p:grpSpPr>
          <a:xfrm>
            <a:off x="5655281" y="1347388"/>
            <a:ext cx="3115133" cy="3271683"/>
            <a:chOff x="6903584" y="1357313"/>
            <a:chExt cx="4898571" cy="5035550"/>
          </a:xfrm>
        </p:grpSpPr>
        <p:grpSp>
          <p:nvGrpSpPr>
            <p:cNvPr id="7" name="Group 6"/>
            <p:cNvGrpSpPr/>
            <p:nvPr/>
          </p:nvGrpSpPr>
          <p:grpSpPr>
            <a:xfrm>
              <a:off x="6903584" y="1357313"/>
              <a:ext cx="4898571" cy="5035550"/>
              <a:chOff x="6903584" y="1357313"/>
              <a:chExt cx="4898571" cy="5035550"/>
            </a:xfrm>
          </p:grpSpPr>
          <p:sp>
            <p:nvSpPr>
              <p:cNvPr id="13" name="Trapezoid 12"/>
              <p:cNvSpPr/>
              <p:nvPr/>
            </p:nvSpPr>
            <p:spPr>
              <a:xfrm>
                <a:off x="6903584" y="4218505"/>
                <a:ext cx="4869543" cy="304083"/>
              </a:xfrm>
              <a:prstGeom prst="trapezoid">
                <a:avLst>
                  <a:gd name="adj" fmla="val 247090"/>
                </a:avLst>
              </a:prstGeom>
              <a:gradFill>
                <a:gsLst>
                  <a:gs pos="100000">
                    <a:schemeClr val="tx1">
                      <a:lumMod val="40000"/>
                      <a:lumOff val="60000"/>
                    </a:schemeClr>
                  </a:gs>
                  <a:gs pos="0">
                    <a:schemeClr val="accent1">
                      <a:alpha val="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14" name="Group 13"/>
              <p:cNvGrpSpPr/>
              <p:nvPr/>
            </p:nvGrpSpPr>
            <p:grpSpPr>
              <a:xfrm>
                <a:off x="6932612" y="1357313"/>
                <a:ext cx="4869543" cy="5035550"/>
                <a:chOff x="6932612" y="1357313"/>
                <a:chExt cx="4869543" cy="5035550"/>
              </a:xfrm>
            </p:grpSpPr>
            <p:sp>
              <p:nvSpPr>
                <p:cNvPr id="15" name="Rectangle 14"/>
                <p:cNvSpPr/>
                <p:nvPr/>
              </p:nvSpPr>
              <p:spPr>
                <a:xfrm>
                  <a:off x="7265987" y="1357313"/>
                  <a:ext cx="4169664" cy="3011488"/>
                </a:xfrm>
                <a:prstGeom prst="rect">
                  <a:avLst/>
                </a:prstGeom>
                <a:gradFill flip="none" rotWithShape="1">
                  <a:gsLst>
                    <a:gs pos="18000">
                      <a:schemeClr val="tx1">
                        <a:lumMod val="40000"/>
                        <a:lumOff val="60000"/>
                      </a:schemeClr>
                    </a:gs>
                    <a:gs pos="0">
                      <a:schemeClr val="accent1">
                        <a:alpha val="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Round Same Side Corner Rectangle 15"/>
                <p:cNvSpPr/>
                <p:nvPr/>
              </p:nvSpPr>
              <p:spPr>
                <a:xfrm>
                  <a:off x="6932612" y="4525098"/>
                  <a:ext cx="4869543" cy="1867765"/>
                </a:xfrm>
                <a:prstGeom prst="round2SameRect">
                  <a:avLst>
                    <a:gd name="adj1" fmla="val 8345"/>
                    <a:gd name="adj2" fmla="val 0"/>
                  </a:avLst>
                </a:prstGeom>
                <a:gradFill flip="none" rotWithShape="1">
                  <a:gsLst>
                    <a:gs pos="18000">
                      <a:schemeClr val="tx1">
                        <a:lumMod val="40000"/>
                        <a:lumOff val="60000"/>
                      </a:schemeClr>
                    </a:gs>
                    <a:gs pos="0">
                      <a:schemeClr val="accent1">
                        <a:alpha val="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33"/>
                <p:cNvSpPr>
                  <a:spLocks noChangeArrowheads="1"/>
                </p:cNvSpPr>
                <p:nvPr/>
              </p:nvSpPr>
              <p:spPr bwMode="auto">
                <a:xfrm>
                  <a:off x="8158802" y="2123034"/>
                  <a:ext cx="2422927" cy="1136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buClr>
                      <a:srgbClr val="000000"/>
                    </a:buClr>
                    <a:buFont typeface="Arial" charset="0"/>
                    <a:buNone/>
                  </a:pPr>
                  <a:r>
                    <a:rPr lang="en-US" sz="1400" b="1" dirty="0">
                      <a:solidFill>
                        <a:schemeClr val="tx1">
                          <a:lumMod val="50000"/>
                        </a:schemeClr>
                      </a:solidFill>
                      <a:cs typeface="Arial" charset="0"/>
                      <a:sym typeface="Arial" charset="0"/>
                    </a:rPr>
                    <a:t>Co-browse , Screen Sharing etc.</a:t>
                  </a:r>
                </a:p>
              </p:txBody>
            </p:sp>
            <p:pic>
              <p:nvPicPr>
                <p:cNvPr id="18" name="Picture 1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06412" y="4778827"/>
                  <a:ext cx="2428327"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18"/>
                <p:cNvGrpSpPr/>
                <p:nvPr/>
              </p:nvGrpSpPr>
              <p:grpSpPr>
                <a:xfrm>
                  <a:off x="8448325" y="2957512"/>
                  <a:ext cx="1804988" cy="1804988"/>
                  <a:chOff x="8215312" y="2957512"/>
                  <a:chExt cx="1804988" cy="1804988"/>
                </a:xfrm>
              </p:grpSpPr>
              <p:pic>
                <p:nvPicPr>
                  <p:cNvPr id="20" name="Picture 19" descr="end_host_1177_256.png"/>
                  <p:cNvPicPr>
                    <a:picLocks noChangeAspect="1"/>
                  </p:cNvPicPr>
                  <p:nvPr/>
                </p:nvPicPr>
                <p:blipFill>
                  <a:blip r:embed="rId3" cstate="print"/>
                  <a:stretch>
                    <a:fillRect/>
                  </a:stretch>
                </p:blipFill>
                <p:spPr>
                  <a:xfrm>
                    <a:off x="8215312" y="2957512"/>
                    <a:ext cx="1804988" cy="1804988"/>
                  </a:xfrm>
                  <a:prstGeom prst="rect">
                    <a:avLst/>
                  </a:prstGeom>
                </p:spPr>
              </p:pic>
              <p:grpSp>
                <p:nvGrpSpPr>
                  <p:cNvPr id="21" name="Group 20"/>
                  <p:cNvGrpSpPr/>
                  <p:nvPr/>
                </p:nvGrpSpPr>
                <p:grpSpPr>
                  <a:xfrm>
                    <a:off x="8335865" y="3259935"/>
                    <a:ext cx="1562261" cy="935829"/>
                    <a:chOff x="7721954" y="2480715"/>
                    <a:chExt cx="1929897" cy="1160779"/>
                  </a:xfrm>
                </p:grpSpPr>
                <p:pic>
                  <p:nvPicPr>
                    <p:cNvPr id="22" name="Picture 14" descr="Screen Shot 2013-01-28 at 11.24.42 AM.pn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7721954" y="2480715"/>
                      <a:ext cx="1929897" cy="1160779"/>
                    </a:xfrm>
                    <a:prstGeom prst="rect">
                      <a:avLst/>
                    </a:prstGeom>
                    <a:noFill/>
                    <a:ln>
                      <a:noFill/>
                    </a:ln>
                    <a:effectLst>
                      <a:innerShdw blurRad="114300">
                        <a:prstClr val="black"/>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p:cNvPicPr>
                      <a:picLocks noChangeArrowheads="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9149739" y="3290009"/>
                      <a:ext cx="414767" cy="321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grpSp>
        <p:grpSp>
          <p:nvGrpSpPr>
            <p:cNvPr id="8" name="Group 54"/>
            <p:cNvGrpSpPr/>
            <p:nvPr/>
          </p:nvGrpSpPr>
          <p:grpSpPr>
            <a:xfrm>
              <a:off x="10296293" y="5052645"/>
              <a:ext cx="984739" cy="984739"/>
              <a:chOff x="6486295" y="5483861"/>
              <a:chExt cx="705802" cy="705802"/>
            </a:xfrm>
          </p:grpSpPr>
          <p:grpSp>
            <p:nvGrpSpPr>
              <p:cNvPr id="9" name="Group 57"/>
              <p:cNvGrpSpPr/>
              <p:nvPr/>
            </p:nvGrpSpPr>
            <p:grpSpPr>
              <a:xfrm>
                <a:off x="6486295" y="5483861"/>
                <a:ext cx="705802" cy="705802"/>
                <a:chOff x="8169892" y="3595265"/>
                <a:chExt cx="643162" cy="643162"/>
              </a:xfrm>
            </p:grpSpPr>
            <p:pic>
              <p:nvPicPr>
                <p:cNvPr id="11" name="Picture 5" descr="C:\Users\rteligic\Desktop\sadsa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9892" y="3595265"/>
                  <a:ext cx="643162" cy="6431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p:cNvPicPr>
                  <a:picLocks noChangeAspect="1" noChangeArrowheads="1"/>
                </p:cNvPicPr>
                <p:nvPr/>
              </p:nvPicPr>
              <p:blipFill rotWithShape="1">
                <a:blip r:embed="rId7" cstate="print">
                  <a:biLevel thresh="25000"/>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l="-2732" t="-462"/>
                <a:stretch/>
              </p:blipFill>
              <p:spPr bwMode="auto">
                <a:xfrm flipH="1">
                  <a:off x="8534503" y="3965122"/>
                  <a:ext cx="241196" cy="11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Freeform 158"/>
              <p:cNvSpPr>
                <a:spLocks/>
              </p:cNvSpPr>
              <p:nvPr/>
            </p:nvSpPr>
            <p:spPr bwMode="auto">
              <a:xfrm>
                <a:off x="6819069" y="5948362"/>
                <a:ext cx="60128" cy="124309"/>
              </a:xfrm>
              <a:custGeom>
                <a:avLst/>
                <a:gdLst>
                  <a:gd name="T0" fmla="*/ 2498 w 3832"/>
                  <a:gd name="T1" fmla="*/ 0 h 6646"/>
                  <a:gd name="T2" fmla="*/ 2498 w 3832"/>
                  <a:gd name="T3" fmla="*/ 4327 h 6646"/>
                  <a:gd name="T4" fmla="*/ 3832 w 3832"/>
                  <a:gd name="T5" fmla="*/ 4327 h 6646"/>
                  <a:gd name="T6" fmla="*/ 1916 w 3832"/>
                  <a:gd name="T7" fmla="*/ 6646 h 6646"/>
                  <a:gd name="T8" fmla="*/ 0 w 3832"/>
                  <a:gd name="T9" fmla="*/ 4327 h 6646"/>
                  <a:gd name="T10" fmla="*/ 1438 w 3832"/>
                  <a:gd name="T11" fmla="*/ 4327 h 6646"/>
                  <a:gd name="T12" fmla="*/ 1438 w 3832"/>
                  <a:gd name="T13" fmla="*/ 1490 h 6646"/>
                  <a:gd name="T14" fmla="*/ 1232 w 3832"/>
                  <a:gd name="T15" fmla="*/ 1490 h 6646"/>
                  <a:gd name="T16" fmla="*/ 2498 w 3832"/>
                  <a:gd name="T17" fmla="*/ 0 h 6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2" h="6646">
                    <a:moveTo>
                      <a:pt x="2498" y="0"/>
                    </a:moveTo>
                    <a:lnTo>
                      <a:pt x="2498" y="4327"/>
                    </a:lnTo>
                    <a:lnTo>
                      <a:pt x="3832" y="4327"/>
                    </a:lnTo>
                    <a:lnTo>
                      <a:pt x="1916" y="6646"/>
                    </a:lnTo>
                    <a:lnTo>
                      <a:pt x="0" y="4327"/>
                    </a:lnTo>
                    <a:lnTo>
                      <a:pt x="1438" y="4327"/>
                    </a:lnTo>
                    <a:lnTo>
                      <a:pt x="1438" y="1490"/>
                    </a:lnTo>
                    <a:lnTo>
                      <a:pt x="1232" y="1490"/>
                    </a:lnTo>
                    <a:lnTo>
                      <a:pt x="249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srgbClr val="FFFFFF"/>
                  </a:solidFill>
                  <a:latin typeface="Arial"/>
                </a:endParaRPr>
              </a:p>
            </p:txBody>
          </p:sp>
        </p:grpSp>
      </p:grpSp>
      <p:grpSp>
        <p:nvGrpSpPr>
          <p:cNvPr id="27" name="Group 26"/>
          <p:cNvGrpSpPr/>
          <p:nvPr/>
        </p:nvGrpSpPr>
        <p:grpSpPr>
          <a:xfrm>
            <a:off x="355235" y="1133382"/>
            <a:ext cx="2939186" cy="3548128"/>
            <a:chOff x="457199" y="1357313"/>
            <a:chExt cx="4621893" cy="5035550"/>
          </a:xfrm>
        </p:grpSpPr>
        <p:sp>
          <p:nvSpPr>
            <p:cNvPr id="28" name="Rectangle 27"/>
            <p:cNvSpPr/>
            <p:nvPr/>
          </p:nvSpPr>
          <p:spPr>
            <a:xfrm>
              <a:off x="679740" y="1357313"/>
              <a:ext cx="4173311" cy="3011488"/>
            </a:xfrm>
            <a:prstGeom prst="rect">
              <a:avLst/>
            </a:prstGeom>
            <a:gradFill flip="none" rotWithShape="1">
              <a:gsLst>
                <a:gs pos="18000">
                  <a:schemeClr val="tx1">
                    <a:lumMod val="40000"/>
                    <a:lumOff val="60000"/>
                  </a:schemeClr>
                </a:gs>
                <a:gs pos="0">
                  <a:schemeClr val="accent1">
                    <a:alpha val="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9" name="Trapezoid 28"/>
            <p:cNvSpPr/>
            <p:nvPr/>
          </p:nvSpPr>
          <p:spPr>
            <a:xfrm>
              <a:off x="457200" y="4218505"/>
              <a:ext cx="4616450" cy="309045"/>
            </a:xfrm>
            <a:prstGeom prst="trapezoid">
              <a:avLst>
                <a:gd name="adj" fmla="val 95041"/>
              </a:avLst>
            </a:prstGeom>
            <a:gradFill>
              <a:gsLst>
                <a:gs pos="100000">
                  <a:schemeClr val="tx1">
                    <a:lumMod val="40000"/>
                    <a:lumOff val="60000"/>
                  </a:schemeClr>
                </a:gs>
                <a:gs pos="0">
                  <a:schemeClr val="accent1">
                    <a:alpha val="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0" name="Round Same Side Corner Rectangle 29"/>
            <p:cNvSpPr/>
            <p:nvPr/>
          </p:nvSpPr>
          <p:spPr>
            <a:xfrm rot="10800000" flipV="1">
              <a:off x="457199" y="4493347"/>
              <a:ext cx="4621893" cy="1899516"/>
            </a:xfrm>
            <a:prstGeom prst="round2SameRect">
              <a:avLst>
                <a:gd name="adj1" fmla="val 8345"/>
                <a:gd name="adj2" fmla="val 0"/>
              </a:avLst>
            </a:prstGeom>
            <a:gradFill flip="none" rotWithShape="1">
              <a:gsLst>
                <a:gs pos="18000">
                  <a:schemeClr val="tx1">
                    <a:lumMod val="40000"/>
                    <a:lumOff val="60000"/>
                  </a:schemeClr>
                </a:gs>
                <a:gs pos="0">
                  <a:schemeClr val="accent1">
                    <a:alpha val="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3"/>
            <p:cNvSpPr>
              <a:spLocks noChangeArrowheads="1"/>
            </p:cNvSpPr>
            <p:nvPr/>
          </p:nvSpPr>
          <p:spPr bwMode="auto">
            <a:xfrm>
              <a:off x="778472" y="1965806"/>
              <a:ext cx="1729048" cy="74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buClr>
                  <a:srgbClr val="000000"/>
                </a:buClr>
              </a:pPr>
              <a:r>
                <a:rPr lang="en-US" sz="1400" b="1" dirty="0">
                  <a:solidFill>
                    <a:schemeClr val="tx1">
                      <a:lumMod val="50000"/>
                    </a:schemeClr>
                  </a:solidFill>
                  <a:cs typeface="Arial" charset="0"/>
                  <a:sym typeface="Arial" charset="0"/>
                </a:rPr>
                <a:t>Mobile</a:t>
              </a:r>
            </a:p>
            <a:p>
              <a:pPr algn="ctr">
                <a:buClr>
                  <a:srgbClr val="000000"/>
                </a:buClr>
              </a:pPr>
              <a:r>
                <a:rPr lang="en-US" sz="1400" b="1" dirty="0">
                  <a:solidFill>
                    <a:schemeClr val="tx1">
                      <a:lumMod val="50000"/>
                    </a:schemeClr>
                  </a:solidFill>
                  <a:cs typeface="Arial" charset="0"/>
                  <a:sym typeface="Arial" charset="0"/>
                </a:rPr>
                <a:t>Applications</a:t>
              </a:r>
            </a:p>
          </p:txBody>
        </p:sp>
        <p:sp>
          <p:nvSpPr>
            <p:cNvPr id="32" name="Rectangle 33"/>
            <p:cNvSpPr>
              <a:spLocks noChangeArrowheads="1"/>
            </p:cNvSpPr>
            <p:nvPr/>
          </p:nvSpPr>
          <p:spPr bwMode="auto">
            <a:xfrm>
              <a:off x="3124809" y="1940243"/>
              <a:ext cx="1561491" cy="74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buClr>
                  <a:srgbClr val="000000"/>
                </a:buClr>
                <a:buFont typeface="Arial" charset="0"/>
                <a:buNone/>
              </a:pPr>
              <a:r>
                <a:rPr lang="en-US" sz="1400" b="1" dirty="0">
                  <a:solidFill>
                    <a:schemeClr val="tx1">
                      <a:lumMod val="50000"/>
                    </a:schemeClr>
                  </a:solidFill>
                  <a:cs typeface="Arial" charset="0"/>
                  <a:sym typeface="Arial" charset="0"/>
                </a:rPr>
                <a:t>Online Banking</a:t>
              </a:r>
            </a:p>
          </p:txBody>
        </p:sp>
        <p:sp>
          <p:nvSpPr>
            <p:cNvPr id="34" name="Rectangle 33"/>
            <p:cNvSpPr/>
            <p:nvPr/>
          </p:nvSpPr>
          <p:spPr>
            <a:xfrm rot="5400000" flipV="1">
              <a:off x="1827213" y="2763017"/>
              <a:ext cx="2042608" cy="183383"/>
            </a:xfrm>
            <a:prstGeom prst="rect">
              <a:avLst/>
            </a:prstGeom>
            <a:gradFill>
              <a:gsLst>
                <a:gs pos="0">
                  <a:schemeClr val="tx1">
                    <a:lumMod val="40000"/>
                    <a:lumOff val="60000"/>
                  </a:schemeClr>
                </a:gs>
                <a:gs pos="30000">
                  <a:schemeClr val="tx2">
                    <a:alpha val="0"/>
                  </a:schemeClr>
                </a:gs>
              </a:gsLst>
              <a:lin ang="5220000" scaled="0"/>
            </a:gra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42" name="Round Same Side Corner Rectangle 41"/>
          <p:cNvSpPr/>
          <p:nvPr/>
        </p:nvSpPr>
        <p:spPr>
          <a:xfrm>
            <a:off x="508413" y="1102300"/>
            <a:ext cx="2642267" cy="309324"/>
          </a:xfrm>
          <a:prstGeom prst="round2SameRect">
            <a:avLst>
              <a:gd name="adj1" fmla="val 0"/>
              <a:gd name="adj2" fmla="val 25131"/>
            </a:avLst>
          </a:prstGeom>
          <a:gradFill>
            <a:gsLst>
              <a:gs pos="0">
                <a:srgbClr val="3EB549"/>
              </a:gs>
              <a:gs pos="100000">
                <a:srgbClr val="02928C"/>
              </a:gs>
            </a:gsLst>
            <a:lin ang="9000000" scaled="0"/>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buClr>
                <a:srgbClr val="0183B7"/>
              </a:buClr>
            </a:pPr>
            <a:r>
              <a:rPr lang="en-US" sz="1600" b="1" dirty="0">
                <a:latin typeface="+mj-lt"/>
                <a:sym typeface="Arial" charset="0"/>
              </a:rPr>
              <a:t>Consumer</a:t>
            </a:r>
          </a:p>
        </p:txBody>
      </p:sp>
      <p:sp>
        <p:nvSpPr>
          <p:cNvPr id="47" name="Rectangle 33"/>
          <p:cNvSpPr>
            <a:spLocks noChangeArrowheads="1"/>
          </p:cNvSpPr>
          <p:nvPr/>
        </p:nvSpPr>
        <p:spPr bwMode="auto">
          <a:xfrm>
            <a:off x="772387" y="3382256"/>
            <a:ext cx="2090484" cy="530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algn="ctr">
              <a:buClr>
                <a:srgbClr val="000000"/>
              </a:buClr>
              <a:buFont typeface="Arial" charset="0"/>
              <a:buNone/>
            </a:pPr>
            <a:r>
              <a:rPr lang="en-US" sz="1400" b="1" dirty="0">
                <a:solidFill>
                  <a:schemeClr val="tx1">
                    <a:lumMod val="50000"/>
                  </a:schemeClr>
                </a:solidFill>
                <a:cs typeface="Arial" charset="0"/>
                <a:sym typeface="Arial" charset="0"/>
              </a:rPr>
              <a:t>Digital Kiosk/In-Branch Virtual Banking</a:t>
            </a:r>
          </a:p>
        </p:txBody>
      </p:sp>
      <p:sp>
        <p:nvSpPr>
          <p:cNvPr id="50" name="Rectangle 49"/>
          <p:cNvSpPr/>
          <p:nvPr/>
        </p:nvSpPr>
        <p:spPr>
          <a:xfrm>
            <a:off x="3238816" y="1277488"/>
            <a:ext cx="2523061" cy="1892810"/>
          </a:xfrm>
          <a:prstGeom prst="rect">
            <a:avLst/>
          </a:prstGeom>
        </p:spPr>
        <p:txBody>
          <a:bodyPr wrap="square" lIns="91424" tIns="45712" rIns="91424" bIns="45712">
            <a:spAutoFit/>
          </a:bodyPr>
          <a:lstStyle/>
          <a:p>
            <a:pPr marL="285702" indent="-285702">
              <a:spcBef>
                <a:spcPts val="600"/>
              </a:spcBef>
              <a:buFont typeface="Wingdings" charset="2"/>
              <a:buChar char="ü"/>
            </a:pPr>
            <a:r>
              <a:rPr lang="en-US" sz="1600" b="1" dirty="0" smtClean="0">
                <a:solidFill>
                  <a:srgbClr val="092E4D"/>
                </a:solidFill>
              </a:rPr>
              <a:t>Common platform across all digital channels</a:t>
            </a:r>
          </a:p>
          <a:p>
            <a:pPr marL="285702" indent="-285702">
              <a:spcBef>
                <a:spcPts val="600"/>
              </a:spcBef>
              <a:buFont typeface="Wingdings" charset="2"/>
              <a:buChar char="ü"/>
            </a:pPr>
            <a:r>
              <a:rPr lang="en-US" sz="1600" b="1" dirty="0" smtClean="0">
                <a:solidFill>
                  <a:srgbClr val="092E4D"/>
                </a:solidFill>
              </a:rPr>
              <a:t>Securely ties client interactions over video into banks existing CC/UC infrastructure </a:t>
            </a:r>
            <a:endParaRPr lang="en-US" sz="1600" b="1" dirty="0">
              <a:solidFill>
                <a:srgbClr val="092E4D"/>
              </a:solidFill>
            </a:endParaRPr>
          </a:p>
        </p:txBody>
      </p:sp>
      <p:sp>
        <p:nvSpPr>
          <p:cNvPr id="5" name="Left-Right Arrow 4"/>
          <p:cNvSpPr/>
          <p:nvPr/>
        </p:nvSpPr>
        <p:spPr>
          <a:xfrm>
            <a:off x="3275962" y="3304005"/>
            <a:ext cx="2379316" cy="784954"/>
          </a:xfrm>
          <a:prstGeom prst="leftRightArrow">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p>
        </p:txBody>
      </p:sp>
      <p:grpSp>
        <p:nvGrpSpPr>
          <p:cNvPr id="43" name="Group 42"/>
          <p:cNvGrpSpPr/>
          <p:nvPr/>
        </p:nvGrpSpPr>
        <p:grpSpPr>
          <a:xfrm>
            <a:off x="3417363" y="3015071"/>
            <a:ext cx="1821551" cy="1861051"/>
            <a:chOff x="4692305" y="2636553"/>
            <a:chExt cx="2296562" cy="2296562"/>
          </a:xfrm>
        </p:grpSpPr>
        <p:pic>
          <p:nvPicPr>
            <p:cNvPr id="51" name="Picture 2" descr="C:\Share\Rajesh\backup(15112012)\Device Icons\icons\Picture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92305" y="2636553"/>
              <a:ext cx="2296562" cy="2296562"/>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32"/>
            <p:cNvSpPr txBox="1">
              <a:spLocks noChangeArrowheads="1"/>
            </p:cNvSpPr>
            <p:nvPr/>
          </p:nvSpPr>
          <p:spPr bwMode="auto">
            <a:xfrm>
              <a:off x="4873441" y="3448322"/>
              <a:ext cx="1963591" cy="1025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buClr>
                  <a:srgbClr val="000000"/>
                </a:buClr>
                <a:buFont typeface="Arial" charset="0"/>
                <a:buNone/>
              </a:pPr>
              <a:r>
                <a:rPr lang="en-US" sz="1200" b="1" dirty="0">
                  <a:solidFill>
                    <a:srgbClr val="000000"/>
                  </a:solidFill>
                  <a:cs typeface="Arial" charset="0"/>
                  <a:sym typeface="Arial" charset="0"/>
                </a:rPr>
                <a:t>Video,</a:t>
              </a:r>
              <a:br>
                <a:rPr lang="en-US" sz="1200" b="1" dirty="0">
                  <a:solidFill>
                    <a:srgbClr val="000000"/>
                  </a:solidFill>
                  <a:cs typeface="Arial" charset="0"/>
                  <a:sym typeface="Arial" charset="0"/>
                </a:rPr>
              </a:br>
              <a:r>
                <a:rPr lang="en-US" sz="1200" b="1" dirty="0">
                  <a:solidFill>
                    <a:srgbClr val="000000"/>
                  </a:solidFill>
                  <a:cs typeface="Arial" charset="0"/>
                  <a:sym typeface="Arial" charset="0"/>
                </a:rPr>
                <a:t>Collaboration, </a:t>
              </a:r>
              <a:br>
                <a:rPr lang="en-US" sz="1200" b="1" dirty="0">
                  <a:solidFill>
                    <a:srgbClr val="000000"/>
                  </a:solidFill>
                  <a:cs typeface="Arial" charset="0"/>
                  <a:sym typeface="Arial" charset="0"/>
                </a:rPr>
              </a:br>
              <a:r>
                <a:rPr lang="en-US" sz="1200" b="1" dirty="0">
                  <a:solidFill>
                    <a:srgbClr val="000000"/>
                  </a:solidFill>
                  <a:cs typeface="Arial" charset="0"/>
                  <a:sym typeface="Arial" charset="0"/>
                </a:rPr>
                <a:t>Live Assistance &amp; More</a:t>
              </a:r>
            </a:p>
          </p:txBody>
        </p:sp>
      </p:grpSp>
      <p:sp>
        <p:nvSpPr>
          <p:cNvPr id="45" name="Round Same Side Corner Rectangle 44"/>
          <p:cNvSpPr/>
          <p:nvPr/>
        </p:nvSpPr>
        <p:spPr>
          <a:xfrm>
            <a:off x="5890410" y="1102300"/>
            <a:ext cx="2642267" cy="309324"/>
          </a:xfrm>
          <a:prstGeom prst="round2SameRect">
            <a:avLst>
              <a:gd name="adj1" fmla="val 0"/>
              <a:gd name="adj2" fmla="val 25131"/>
            </a:avLst>
          </a:prstGeom>
          <a:gradFill>
            <a:gsLst>
              <a:gs pos="0">
                <a:srgbClr val="3EB549"/>
              </a:gs>
              <a:gs pos="100000">
                <a:srgbClr val="02928C"/>
              </a:gs>
            </a:gsLst>
            <a:lin ang="9000000" scaled="0"/>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buClr>
                <a:srgbClr val="0183B7"/>
              </a:buClr>
            </a:pPr>
            <a:r>
              <a:rPr lang="en-US" sz="1600" b="1" dirty="0" smtClean="0">
                <a:latin typeface="+mj-lt"/>
                <a:sym typeface="Arial" charset="0"/>
              </a:rPr>
              <a:t>Bank</a:t>
            </a:r>
            <a:endParaRPr lang="en-US" sz="1600" b="1" dirty="0">
              <a:latin typeface="+mj-lt"/>
              <a:sym typeface="Arial" charset="0"/>
            </a:endParaRPr>
          </a:p>
        </p:txBody>
      </p:sp>
      <p:pic>
        <p:nvPicPr>
          <p:cNvPr id="53" name="Picture 2" descr="C:\Users\AMacGowen\AppData\Local\Microsoft\Windows\Temporary Internet Files\Content.Outlook\IB3R1B6Q\bank_ipad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9541" y="2158139"/>
            <a:ext cx="748028" cy="57098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3" descr="C:\Users\AMacGowen\AppData\Local\Microsoft\Windows\Temporary Internet Files\Content.Outlook\IB3R1B6Q\bank_iphon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14217" y="2158139"/>
            <a:ext cx="462292" cy="93109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C:\Users\AMacGowen\AppData\Local\Microsoft\Windows\Temporary Internet Files\Content.Outlook\IB3R1B6Q\bank_macbook.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75938" y="2085356"/>
            <a:ext cx="1218911" cy="72942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AMacGowen\AppData\Local\Microsoft\Windows\Temporary Internet Files\Content.Outlook\IB3R1B6Q\bank_teller_atm.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39394" y="3848504"/>
            <a:ext cx="1074230" cy="754421"/>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33"/>
          <p:cNvSpPr>
            <a:spLocks noChangeArrowheads="1"/>
          </p:cNvSpPr>
          <p:nvPr/>
        </p:nvSpPr>
        <p:spPr bwMode="auto">
          <a:xfrm>
            <a:off x="5912590" y="4577483"/>
            <a:ext cx="28314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buClr>
                <a:srgbClr val="000000"/>
              </a:buClr>
            </a:pPr>
            <a:r>
              <a:rPr lang="en-US" sz="1400" b="1" dirty="0" smtClean="0">
                <a:solidFill>
                  <a:schemeClr val="tx1">
                    <a:lumMod val="50000"/>
                  </a:schemeClr>
                </a:solidFill>
                <a:cs typeface="Arial" charset="0"/>
                <a:sym typeface="Arial" charset="0"/>
              </a:rPr>
              <a:t>Existing Infrastructure </a:t>
            </a:r>
            <a:endParaRPr lang="en-US" sz="1400" b="1" dirty="0">
              <a:solidFill>
                <a:schemeClr val="tx1">
                  <a:lumMod val="50000"/>
                </a:schemeClr>
              </a:solidFill>
              <a:cs typeface="Arial" charset="0"/>
              <a:sym typeface="Arial" charset="0"/>
            </a:endParaRPr>
          </a:p>
        </p:txBody>
      </p:sp>
    </p:spTree>
    <p:extLst>
      <p:ext uri="{BB962C8B-B14F-4D97-AF65-F5344CB8AC3E}">
        <p14:creationId xmlns:p14="http://schemas.microsoft.com/office/powerpoint/2010/main" val="269277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strVal val="#ppt_w*0.70"/>
                                          </p:val>
                                        </p:tav>
                                        <p:tav tm="100000">
                                          <p:val>
                                            <p:strVal val="#ppt_w"/>
                                          </p:val>
                                        </p:tav>
                                      </p:tavLst>
                                    </p:anim>
                                    <p:anim calcmode="lin" valueType="num">
                                      <p:cBhvr>
                                        <p:cTn id="12" dur="500" fill="hold"/>
                                        <p:tgtEl>
                                          <p:spTgt spid="42"/>
                                        </p:tgtEl>
                                        <p:attrNameLst>
                                          <p:attrName>ppt_h</p:attrName>
                                        </p:attrNameLst>
                                      </p:cBhvr>
                                      <p:tavLst>
                                        <p:tav tm="0">
                                          <p:val>
                                            <p:strVal val="#ppt_h"/>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par>
                          <p:cTn id="18" fill="hold">
                            <p:stCondLst>
                              <p:cond delay="1500"/>
                            </p:stCondLst>
                            <p:childTnLst>
                              <p:par>
                                <p:cTn id="19" presetID="53" presetClass="entr" presetSubtype="0" fill="hold" nodeType="after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2000"/>
                            </p:stCondLst>
                            <p:childTnLst>
                              <p:par>
                                <p:cTn id="25" presetID="55"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500" fill="hold"/>
                                        <p:tgtEl>
                                          <p:spTgt spid="45"/>
                                        </p:tgtEl>
                                        <p:attrNameLst>
                                          <p:attrName>ppt_w</p:attrName>
                                        </p:attrNameLst>
                                      </p:cBhvr>
                                      <p:tavLst>
                                        <p:tav tm="0">
                                          <p:val>
                                            <p:strVal val="#ppt_w*0.70"/>
                                          </p:val>
                                        </p:tav>
                                        <p:tav tm="100000">
                                          <p:val>
                                            <p:strVal val="#ppt_w"/>
                                          </p:val>
                                        </p:tav>
                                      </p:tavLst>
                                    </p:anim>
                                    <p:anim calcmode="lin" valueType="num">
                                      <p:cBhvr>
                                        <p:cTn id="28" dur="500" fill="hold"/>
                                        <p:tgtEl>
                                          <p:spTgt spid="45"/>
                                        </p:tgtEl>
                                        <p:attrNameLst>
                                          <p:attrName>ppt_h</p:attrName>
                                        </p:attrNameLst>
                                      </p:cBhvr>
                                      <p:tavLst>
                                        <p:tav tm="0">
                                          <p:val>
                                            <p:strVal val="#ppt_h"/>
                                          </p:val>
                                        </p:tav>
                                        <p:tav tm="100000">
                                          <p:val>
                                            <p:strVal val="#ppt_h"/>
                                          </p:val>
                                        </p:tav>
                                      </p:tavLst>
                                    </p:anim>
                                    <p:animEffect transition="in" filter="fade">
                                      <p:cBhvr>
                                        <p:cTn id="2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chemeClr val="bg1"/>
                </a:solidFill>
              </a:rPr>
              <a:t>CaféX Communications Confidential © 2014 – All Rights Reserved. </a:t>
            </a:r>
            <a:endParaRPr lang="en-US" dirty="0">
              <a:solidFill>
                <a:schemeClr val="bg1"/>
              </a:solidFill>
            </a:endParaRPr>
          </a:p>
        </p:txBody>
      </p:sp>
      <p:sp>
        <p:nvSpPr>
          <p:cNvPr id="3" name="Slide Number Placeholder 2"/>
          <p:cNvSpPr>
            <a:spLocks noGrp="1"/>
          </p:cNvSpPr>
          <p:nvPr>
            <p:ph type="sldNum" sz="quarter" idx="12"/>
          </p:nvPr>
        </p:nvSpPr>
        <p:spPr/>
        <p:txBody>
          <a:bodyPr/>
          <a:lstStyle/>
          <a:p>
            <a:fld id="{0431C951-9D62-474D-B35D-66AB940D3B2F}" type="slidenum">
              <a:rPr lang="en-US" sz="1000">
                <a:solidFill>
                  <a:srgbClr val="FFFFFF"/>
                </a:solidFill>
              </a:rPr>
              <a:t>15</a:t>
            </a:fld>
            <a:endParaRPr lang="en-US" sz="1000" dirty="0">
              <a:solidFill>
                <a:srgbClr val="FFFFFF"/>
              </a:solidFill>
            </a:endParaRPr>
          </a:p>
        </p:txBody>
      </p:sp>
      <p:sp>
        <p:nvSpPr>
          <p:cNvPr id="4" name="Title 3"/>
          <p:cNvSpPr>
            <a:spLocks noGrp="1"/>
          </p:cNvSpPr>
          <p:nvPr>
            <p:ph type="title"/>
          </p:nvPr>
        </p:nvSpPr>
        <p:spPr>
          <a:xfrm>
            <a:off x="1440674" y="113231"/>
            <a:ext cx="7046751" cy="634942"/>
          </a:xfrm>
        </p:spPr>
        <p:txBody>
          <a:bodyPr/>
          <a:lstStyle/>
          <a:p>
            <a:r>
              <a:rPr lang="en-US" sz="2400" dirty="0"/>
              <a:t>New Standard for Retail Banking</a:t>
            </a:r>
            <a:br>
              <a:rPr lang="en-US" sz="2400" dirty="0"/>
            </a:br>
            <a:r>
              <a:rPr lang="en-US" sz="2000" i="1" dirty="0">
                <a:solidFill>
                  <a:srgbClr val="FF6600"/>
                </a:solidFill>
              </a:rPr>
              <a:t>Differentiated, Innovative &amp;  Customer Centric</a:t>
            </a:r>
          </a:p>
        </p:txBody>
      </p:sp>
      <p:sp>
        <p:nvSpPr>
          <p:cNvPr id="12" name="Content Placeholder 1"/>
          <p:cNvSpPr>
            <a:spLocks noGrp="1"/>
          </p:cNvSpPr>
          <p:nvPr>
            <p:ph idx="1"/>
          </p:nvPr>
        </p:nvSpPr>
        <p:spPr>
          <a:xfrm>
            <a:off x="107633" y="920454"/>
            <a:ext cx="2902019" cy="3955666"/>
          </a:xfrm>
        </p:spPr>
        <p:txBody>
          <a:bodyPr>
            <a:normAutofit/>
          </a:bodyPr>
          <a:lstStyle/>
          <a:p>
            <a:pPr>
              <a:buFont typeface="Wingdings" charset="2"/>
              <a:buChar char="ü"/>
            </a:pPr>
            <a:r>
              <a:rPr lang="en-US" sz="1600" b="1" dirty="0"/>
              <a:t>Leverage existing </a:t>
            </a:r>
            <a:r>
              <a:rPr lang="en-US" sz="1600" dirty="0"/>
              <a:t>infrastructure</a:t>
            </a:r>
          </a:p>
          <a:p>
            <a:pPr>
              <a:buFont typeface="Wingdings" charset="2"/>
              <a:buChar char="ü"/>
            </a:pPr>
            <a:r>
              <a:rPr lang="en-US" sz="1600" b="1" dirty="0"/>
              <a:t>Tap into </a:t>
            </a:r>
            <a:r>
              <a:rPr lang="en-US" sz="1600" dirty="0"/>
              <a:t>the growing Mobile base</a:t>
            </a:r>
          </a:p>
          <a:p>
            <a:pPr>
              <a:buFont typeface="Wingdings" charset="2"/>
              <a:buChar char="ü"/>
            </a:pPr>
            <a:r>
              <a:rPr lang="en-US" sz="1600" b="1" dirty="0"/>
              <a:t>Increase adoption </a:t>
            </a:r>
            <a:r>
              <a:rPr lang="en-US" sz="1600" dirty="0"/>
              <a:t>of </a:t>
            </a:r>
            <a:r>
              <a:rPr lang="en-US" sz="1600" dirty="0" smtClean="0"/>
              <a:t>Bank’s </a:t>
            </a:r>
            <a:r>
              <a:rPr lang="en-US" sz="1600" b="1" dirty="0" smtClean="0"/>
              <a:t>mobile </a:t>
            </a:r>
            <a:r>
              <a:rPr lang="en-US" sz="1600" b="1" dirty="0"/>
              <a:t>app </a:t>
            </a:r>
            <a:r>
              <a:rPr lang="en-US" sz="1600" dirty="0"/>
              <a:t>by embedding live assistance within it</a:t>
            </a:r>
          </a:p>
          <a:p>
            <a:pPr>
              <a:buFont typeface="Wingdings" charset="2"/>
              <a:buChar char="ü"/>
            </a:pPr>
            <a:r>
              <a:rPr lang="en-US" sz="1600" b="1" dirty="0"/>
              <a:t>Differentiate &amp; stay ahead </a:t>
            </a:r>
            <a:r>
              <a:rPr lang="en-US" sz="1600" dirty="0"/>
              <a:t>of </a:t>
            </a:r>
            <a:r>
              <a:rPr lang="en-US" sz="1800" dirty="0"/>
              <a:t>competition</a:t>
            </a:r>
            <a:r>
              <a:rPr lang="en-US" sz="1600" dirty="0"/>
              <a:t> (most banks are moving in this direction) </a:t>
            </a:r>
          </a:p>
          <a:p>
            <a:pPr>
              <a:buFont typeface="Wingdings" charset="2"/>
              <a:buChar char="ü"/>
            </a:pPr>
            <a:r>
              <a:rPr lang="en-US" sz="1600" b="1" dirty="0"/>
              <a:t>Available today, proven award-winning </a:t>
            </a:r>
            <a:r>
              <a:rPr lang="en-US" sz="1600" dirty="0"/>
              <a:t>solution</a:t>
            </a:r>
          </a:p>
        </p:txBody>
      </p:sp>
      <p:pic>
        <p:nvPicPr>
          <p:cNvPr id="27"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612478" y="1065565"/>
            <a:ext cx="3673038" cy="279850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7519812" y="2021592"/>
            <a:ext cx="1316114" cy="2674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704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4442" y="4386471"/>
            <a:ext cx="9148442" cy="314272"/>
          </a:xfrm>
          <a:prstGeom prst="rect">
            <a:avLst/>
          </a:prstGeom>
          <a:solidFill>
            <a:srgbClr val="5075AC">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24"/>
            <a:endParaRPr lang="en-US">
              <a:solidFill>
                <a:prstClr val="white"/>
              </a:solidFill>
            </a:endParaRPr>
          </a:p>
        </p:txBody>
      </p:sp>
      <p:sp>
        <p:nvSpPr>
          <p:cNvPr id="38" name="Rounded Rectangle 37"/>
          <p:cNvSpPr/>
          <p:nvPr/>
        </p:nvSpPr>
        <p:spPr>
          <a:xfrm>
            <a:off x="160293" y="3485863"/>
            <a:ext cx="1582368" cy="1038576"/>
          </a:xfrm>
          <a:prstGeom prst="roundRect">
            <a:avLst>
              <a:gd name="adj" fmla="val 10805"/>
            </a:avLst>
          </a:prstGeom>
          <a:solidFill>
            <a:schemeClr val="accent2">
              <a:lumMod val="75000"/>
            </a:schemeClr>
          </a:solidFill>
          <a:ln>
            <a:noFill/>
          </a:ln>
          <a:effectLst>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24"/>
            <a:endParaRPr lang="en-US">
              <a:solidFill>
                <a:prstClr val="white"/>
              </a:solidFill>
            </a:endParaRPr>
          </a:p>
        </p:txBody>
      </p:sp>
      <p:sp>
        <p:nvSpPr>
          <p:cNvPr id="2" name="Footer Placeholder 1"/>
          <p:cNvSpPr>
            <a:spLocks noGrp="1"/>
          </p:cNvSpPr>
          <p:nvPr>
            <p:ph type="ftr" sz="quarter" idx="11"/>
          </p:nvPr>
        </p:nvSpPr>
        <p:spPr>
          <a:xfrm>
            <a:off x="107629" y="4876119"/>
            <a:ext cx="3898938" cy="273844"/>
          </a:xfrm>
        </p:spPr>
        <p:txBody>
          <a:bodyPr/>
          <a:lstStyle/>
          <a:p>
            <a:r>
              <a:rPr lang="en-US" smtClean="0">
                <a:solidFill>
                  <a:prstClr val="white"/>
                </a:solidFill>
              </a:rPr>
              <a:t>CaféX Communications Confidential © 2014 – All Rights Reserved. </a:t>
            </a:r>
            <a:endParaRPr lang="en-US" dirty="0">
              <a:solidFill>
                <a:prstClr val="white"/>
              </a:solidFill>
            </a:endParaRPr>
          </a:p>
        </p:txBody>
      </p:sp>
      <p:sp>
        <p:nvSpPr>
          <p:cNvPr id="3" name="Slide Number Placeholder 2"/>
          <p:cNvSpPr>
            <a:spLocks noGrp="1"/>
          </p:cNvSpPr>
          <p:nvPr>
            <p:ph type="sldNum" sz="quarter" idx="12"/>
          </p:nvPr>
        </p:nvSpPr>
        <p:spPr>
          <a:xfrm>
            <a:off x="7014842" y="4876119"/>
            <a:ext cx="2133600" cy="273844"/>
          </a:xfrm>
        </p:spPr>
        <p:txBody>
          <a:bodyPr/>
          <a:lstStyle/>
          <a:p>
            <a:fld id="{0431C951-9D62-474D-B35D-66AB940D3B2F}" type="slidenum">
              <a:rPr lang="en-US" sz="1000" smtClean="0">
                <a:solidFill>
                  <a:srgbClr val="FFFFFF"/>
                </a:solidFill>
              </a:rPr>
              <a:pPr/>
              <a:t>16</a:t>
            </a:fld>
            <a:endParaRPr lang="en-US" sz="1000" dirty="0">
              <a:solidFill>
                <a:srgbClr val="FFFFFF"/>
              </a:solidFill>
            </a:endParaRPr>
          </a:p>
        </p:txBody>
      </p:sp>
      <p:sp>
        <p:nvSpPr>
          <p:cNvPr id="4" name="Title 3"/>
          <p:cNvSpPr>
            <a:spLocks noGrp="1"/>
          </p:cNvSpPr>
          <p:nvPr>
            <p:ph type="title"/>
          </p:nvPr>
        </p:nvSpPr>
        <p:spPr>
          <a:xfrm>
            <a:off x="1579431" y="149840"/>
            <a:ext cx="7985581" cy="566375"/>
          </a:xfrm>
        </p:spPr>
        <p:txBody>
          <a:bodyPr/>
          <a:lstStyle/>
          <a:p>
            <a:r>
              <a:rPr lang="en-US" dirty="0" smtClean="0"/>
              <a:t>Deploy Today, Scale for Tomorrow</a:t>
            </a:r>
            <a:endParaRPr lang="en-US" dirty="0"/>
          </a:p>
        </p:txBody>
      </p:sp>
      <p:sp>
        <p:nvSpPr>
          <p:cNvPr id="19" name="Rectangle 70"/>
          <p:cNvSpPr>
            <a:spLocks noChangeArrowheads="1"/>
          </p:cNvSpPr>
          <p:nvPr/>
        </p:nvSpPr>
        <p:spPr bwMode="auto">
          <a:xfrm>
            <a:off x="396880" y="2993232"/>
            <a:ext cx="4124325" cy="32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defTabSz="814388" eaLnBrk="0" hangingPunct="0">
              <a:lnSpc>
                <a:spcPct val="90000"/>
              </a:lnSpc>
            </a:pPr>
            <a:r>
              <a:rPr lang="en-US" sz="2000" dirty="0">
                <a:solidFill>
                  <a:srgbClr val="FFFFFF"/>
                </a:solidFill>
                <a:cs typeface="Arial" pitchFamily="34" charset="0"/>
              </a:rPr>
              <a:t>Cost Reduction &amp; Productivity</a:t>
            </a:r>
          </a:p>
        </p:txBody>
      </p:sp>
      <p:sp>
        <p:nvSpPr>
          <p:cNvPr id="31" name="Rounded Rectangle 30"/>
          <p:cNvSpPr/>
          <p:nvPr/>
        </p:nvSpPr>
        <p:spPr>
          <a:xfrm>
            <a:off x="160293" y="946358"/>
            <a:ext cx="1582368" cy="3572634"/>
          </a:xfrm>
          <a:prstGeom prst="roundRect">
            <a:avLst>
              <a:gd name="adj" fmla="val 10805"/>
            </a:avLst>
          </a:prstGeom>
          <a:gradFill>
            <a:gsLst>
              <a:gs pos="0">
                <a:schemeClr val="accent2">
                  <a:lumMod val="50000"/>
                </a:schemeClr>
              </a:gs>
              <a:gs pos="100000">
                <a:schemeClr val="accent2">
                  <a:lumMod val="60000"/>
                  <a:lumOff val="4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24"/>
            <a:endParaRPr lang="en-US">
              <a:solidFill>
                <a:prstClr val="white"/>
              </a:solidFill>
            </a:endParaRPr>
          </a:p>
        </p:txBody>
      </p:sp>
      <p:sp>
        <p:nvSpPr>
          <p:cNvPr id="36" name="Rectangle 35"/>
          <p:cNvSpPr/>
          <p:nvPr/>
        </p:nvSpPr>
        <p:spPr>
          <a:xfrm>
            <a:off x="160293" y="1166198"/>
            <a:ext cx="1582368" cy="50357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24"/>
            <a:r>
              <a:rPr lang="en-US" dirty="0">
                <a:solidFill>
                  <a:srgbClr val="092E4D"/>
                </a:solidFill>
              </a:rPr>
              <a:t>Real Now</a:t>
            </a:r>
          </a:p>
        </p:txBody>
      </p:sp>
      <p:sp>
        <p:nvSpPr>
          <p:cNvPr id="39" name="TextBox 38"/>
          <p:cNvSpPr txBox="1"/>
          <p:nvPr/>
        </p:nvSpPr>
        <p:spPr>
          <a:xfrm>
            <a:off x="160293" y="2847462"/>
            <a:ext cx="1582368" cy="1332673"/>
          </a:xfrm>
          <a:prstGeom prst="rect">
            <a:avLst/>
          </a:prstGeom>
          <a:noFill/>
        </p:spPr>
        <p:txBody>
          <a:bodyPr wrap="square" rtlCol="0">
            <a:spAutoFit/>
          </a:bodyPr>
          <a:lstStyle/>
          <a:p>
            <a:pPr marL="225425" indent="-173038" defTabSz="457124">
              <a:lnSpc>
                <a:spcPct val="90000"/>
              </a:lnSpc>
              <a:spcAft>
                <a:spcPts val="300"/>
              </a:spcAft>
              <a:buFont typeface="Arial" panose="020B0604020202020204" pitchFamily="34" charset="0"/>
              <a:buChar char="•"/>
            </a:pPr>
            <a:r>
              <a:rPr lang="en-US" sz="1400" dirty="0">
                <a:solidFill>
                  <a:prstClr val="white"/>
                </a:solidFill>
              </a:rPr>
              <a:t>All major browsers</a:t>
            </a:r>
          </a:p>
          <a:p>
            <a:pPr marL="225425" indent="-173038" defTabSz="457124">
              <a:lnSpc>
                <a:spcPct val="90000"/>
              </a:lnSpc>
              <a:spcAft>
                <a:spcPts val="300"/>
              </a:spcAft>
              <a:buFont typeface="Arial" panose="020B0604020202020204" pitchFamily="34" charset="0"/>
              <a:buChar char="•"/>
            </a:pPr>
            <a:r>
              <a:rPr lang="en-US" sz="1400" dirty="0">
                <a:solidFill>
                  <a:prstClr val="white"/>
                </a:solidFill>
              </a:rPr>
              <a:t>Native on iOS, Android</a:t>
            </a:r>
          </a:p>
          <a:p>
            <a:pPr marL="225425" indent="-173038" defTabSz="457124">
              <a:lnSpc>
                <a:spcPct val="90000"/>
              </a:lnSpc>
              <a:spcAft>
                <a:spcPts val="300"/>
              </a:spcAft>
              <a:buFont typeface="Arial" panose="020B0604020202020204" pitchFamily="34" charset="0"/>
              <a:buChar char="•"/>
            </a:pPr>
            <a:r>
              <a:rPr lang="en-US" sz="1400" dirty="0">
                <a:solidFill>
                  <a:prstClr val="white"/>
                </a:solidFill>
              </a:rPr>
              <a:t>WebRTC framework</a:t>
            </a:r>
          </a:p>
        </p:txBody>
      </p:sp>
      <p:sp>
        <p:nvSpPr>
          <p:cNvPr id="40" name="Rounded Rectangle 39"/>
          <p:cNvSpPr/>
          <p:nvPr/>
        </p:nvSpPr>
        <p:spPr>
          <a:xfrm>
            <a:off x="1967948" y="3485864"/>
            <a:ext cx="1582368" cy="1038576"/>
          </a:xfrm>
          <a:prstGeom prst="roundRect">
            <a:avLst>
              <a:gd name="adj" fmla="val 10805"/>
            </a:avLst>
          </a:prstGeom>
          <a:solidFill>
            <a:schemeClr val="accent2">
              <a:lumMod val="75000"/>
            </a:schemeClr>
          </a:solidFill>
          <a:ln>
            <a:noFill/>
          </a:ln>
          <a:effectLst>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24"/>
            <a:endParaRPr lang="en-US">
              <a:solidFill>
                <a:prstClr val="white"/>
              </a:solidFill>
            </a:endParaRPr>
          </a:p>
        </p:txBody>
      </p:sp>
      <p:sp>
        <p:nvSpPr>
          <p:cNvPr id="41" name="Rounded Rectangle 40"/>
          <p:cNvSpPr/>
          <p:nvPr/>
        </p:nvSpPr>
        <p:spPr>
          <a:xfrm>
            <a:off x="1967948" y="946359"/>
            <a:ext cx="1582368" cy="3572634"/>
          </a:xfrm>
          <a:prstGeom prst="roundRect">
            <a:avLst>
              <a:gd name="adj" fmla="val 10805"/>
            </a:avLst>
          </a:prstGeom>
          <a:gradFill>
            <a:gsLst>
              <a:gs pos="0">
                <a:schemeClr val="accent2">
                  <a:lumMod val="50000"/>
                </a:schemeClr>
              </a:gs>
              <a:gs pos="100000">
                <a:schemeClr val="accent2">
                  <a:lumMod val="60000"/>
                  <a:lumOff val="4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24"/>
            <a:endParaRPr lang="en-US">
              <a:solidFill>
                <a:prstClr val="white"/>
              </a:solidFill>
            </a:endParaRPr>
          </a:p>
        </p:txBody>
      </p:sp>
      <p:sp>
        <p:nvSpPr>
          <p:cNvPr id="42" name="Rectangle 41"/>
          <p:cNvSpPr/>
          <p:nvPr/>
        </p:nvSpPr>
        <p:spPr>
          <a:xfrm>
            <a:off x="1967948" y="1166198"/>
            <a:ext cx="1582368" cy="50357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24"/>
            <a:r>
              <a:rPr lang="en-US" dirty="0">
                <a:solidFill>
                  <a:srgbClr val="092E4D"/>
                </a:solidFill>
              </a:rPr>
              <a:t>Scales Up</a:t>
            </a:r>
          </a:p>
        </p:txBody>
      </p:sp>
      <p:sp>
        <p:nvSpPr>
          <p:cNvPr id="43" name="TextBox 42"/>
          <p:cNvSpPr txBox="1"/>
          <p:nvPr/>
        </p:nvSpPr>
        <p:spPr>
          <a:xfrm>
            <a:off x="1967948" y="2847462"/>
            <a:ext cx="1582368" cy="1332673"/>
          </a:xfrm>
          <a:prstGeom prst="rect">
            <a:avLst/>
          </a:prstGeom>
          <a:noFill/>
        </p:spPr>
        <p:txBody>
          <a:bodyPr wrap="square" rtlCol="0">
            <a:spAutoFit/>
          </a:bodyPr>
          <a:lstStyle/>
          <a:p>
            <a:pPr marL="225425" indent="-173038" defTabSz="457124">
              <a:lnSpc>
                <a:spcPct val="90000"/>
              </a:lnSpc>
              <a:spcAft>
                <a:spcPts val="300"/>
              </a:spcAft>
              <a:buFont typeface="Arial" panose="020B0604020202020204" pitchFamily="34" charset="0"/>
              <a:buChar char="•"/>
            </a:pPr>
            <a:r>
              <a:rPr lang="en-US" sz="1400" dirty="0">
                <a:solidFill>
                  <a:prstClr val="white"/>
                </a:solidFill>
              </a:rPr>
              <a:t>15+ years  building carrier-grade solutions </a:t>
            </a:r>
          </a:p>
          <a:p>
            <a:pPr marL="225425" indent="-173038" defTabSz="457124">
              <a:lnSpc>
                <a:spcPct val="90000"/>
              </a:lnSpc>
              <a:spcAft>
                <a:spcPts val="300"/>
              </a:spcAft>
              <a:buFont typeface="Arial" panose="020B0604020202020204" pitchFamily="34" charset="0"/>
              <a:buChar char="•"/>
            </a:pPr>
            <a:r>
              <a:rPr lang="en-US" sz="1400" dirty="0">
                <a:solidFill>
                  <a:prstClr val="white"/>
                </a:solidFill>
              </a:rPr>
              <a:t>F100 customers</a:t>
            </a:r>
          </a:p>
          <a:p>
            <a:pPr marL="225425" indent="-173038" defTabSz="457124">
              <a:lnSpc>
                <a:spcPct val="90000"/>
              </a:lnSpc>
              <a:spcAft>
                <a:spcPts val="300"/>
              </a:spcAft>
              <a:buFont typeface="Arial" panose="020B0604020202020204" pitchFamily="34" charset="0"/>
              <a:buChar char="•"/>
            </a:pPr>
            <a:r>
              <a:rPr lang="en-US" sz="1400" dirty="0">
                <a:solidFill>
                  <a:prstClr val="white"/>
                </a:solidFill>
              </a:rPr>
              <a:t>4K sessions per Web Gateway</a:t>
            </a:r>
          </a:p>
        </p:txBody>
      </p:sp>
      <p:sp>
        <p:nvSpPr>
          <p:cNvPr id="48" name="Rounded Rectangle 47"/>
          <p:cNvSpPr/>
          <p:nvPr/>
        </p:nvSpPr>
        <p:spPr>
          <a:xfrm>
            <a:off x="5520797" y="3485861"/>
            <a:ext cx="1582368" cy="1038576"/>
          </a:xfrm>
          <a:prstGeom prst="roundRect">
            <a:avLst>
              <a:gd name="adj" fmla="val 10805"/>
            </a:avLst>
          </a:prstGeom>
          <a:solidFill>
            <a:schemeClr val="accent2">
              <a:lumMod val="75000"/>
            </a:schemeClr>
          </a:solidFill>
          <a:ln>
            <a:noFill/>
          </a:ln>
          <a:effectLst>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24"/>
            <a:endParaRPr lang="en-US">
              <a:solidFill>
                <a:prstClr val="white"/>
              </a:solidFill>
            </a:endParaRPr>
          </a:p>
        </p:txBody>
      </p:sp>
      <p:sp>
        <p:nvSpPr>
          <p:cNvPr id="49" name="Rounded Rectangle 48"/>
          <p:cNvSpPr/>
          <p:nvPr/>
        </p:nvSpPr>
        <p:spPr>
          <a:xfrm>
            <a:off x="5520797" y="946356"/>
            <a:ext cx="1582368" cy="3572634"/>
          </a:xfrm>
          <a:prstGeom prst="roundRect">
            <a:avLst>
              <a:gd name="adj" fmla="val 10805"/>
            </a:avLst>
          </a:prstGeom>
          <a:gradFill>
            <a:gsLst>
              <a:gs pos="0">
                <a:schemeClr val="accent2">
                  <a:lumMod val="50000"/>
                </a:schemeClr>
              </a:gs>
              <a:gs pos="100000">
                <a:schemeClr val="accent2">
                  <a:lumMod val="60000"/>
                  <a:lumOff val="4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24"/>
            <a:endParaRPr lang="en-US">
              <a:solidFill>
                <a:prstClr val="white"/>
              </a:solidFill>
            </a:endParaRPr>
          </a:p>
        </p:txBody>
      </p:sp>
      <p:sp>
        <p:nvSpPr>
          <p:cNvPr id="50" name="Rectangle 49"/>
          <p:cNvSpPr/>
          <p:nvPr/>
        </p:nvSpPr>
        <p:spPr>
          <a:xfrm>
            <a:off x="5520797" y="1166195"/>
            <a:ext cx="1582368" cy="50357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457124"/>
            <a:r>
              <a:rPr lang="en-US" dirty="0">
                <a:solidFill>
                  <a:srgbClr val="092E4D"/>
                </a:solidFill>
              </a:rPr>
              <a:t>Fast to Consume</a:t>
            </a:r>
          </a:p>
        </p:txBody>
      </p:sp>
      <p:sp>
        <p:nvSpPr>
          <p:cNvPr id="51" name="TextBox 50"/>
          <p:cNvSpPr txBox="1"/>
          <p:nvPr/>
        </p:nvSpPr>
        <p:spPr>
          <a:xfrm>
            <a:off x="5520797" y="2847458"/>
            <a:ext cx="1582368" cy="1991314"/>
          </a:xfrm>
          <a:prstGeom prst="rect">
            <a:avLst/>
          </a:prstGeom>
          <a:noFill/>
        </p:spPr>
        <p:txBody>
          <a:bodyPr wrap="square" rtlCol="0">
            <a:spAutoFit/>
          </a:bodyPr>
          <a:lstStyle/>
          <a:p>
            <a:pPr marL="225425" indent="-173038" defTabSz="457124">
              <a:lnSpc>
                <a:spcPct val="90000"/>
              </a:lnSpc>
              <a:spcAft>
                <a:spcPts val="300"/>
              </a:spcAft>
              <a:buFont typeface="Arial" panose="020B0604020202020204" pitchFamily="34" charset="0"/>
              <a:buChar char="•"/>
            </a:pPr>
            <a:r>
              <a:rPr lang="en-US" sz="1400" dirty="0">
                <a:solidFill>
                  <a:prstClr val="white"/>
                </a:solidFill>
              </a:rPr>
              <a:t>2 lines of code to light up apps</a:t>
            </a:r>
          </a:p>
          <a:p>
            <a:pPr marL="225425" indent="-173038" defTabSz="457124">
              <a:lnSpc>
                <a:spcPct val="90000"/>
              </a:lnSpc>
              <a:spcAft>
                <a:spcPts val="300"/>
              </a:spcAft>
              <a:buFont typeface="Arial" panose="020B0604020202020204" pitchFamily="34" charset="0"/>
              <a:buChar char="•"/>
            </a:pPr>
            <a:r>
              <a:rPr lang="en-US" sz="1400" dirty="0">
                <a:solidFill>
                  <a:prstClr val="white"/>
                </a:solidFill>
              </a:rPr>
              <a:t>Web developer friendly SDKs</a:t>
            </a:r>
          </a:p>
          <a:p>
            <a:pPr marL="225425" indent="-173038" defTabSz="457124">
              <a:lnSpc>
                <a:spcPct val="90000"/>
              </a:lnSpc>
              <a:spcAft>
                <a:spcPts val="300"/>
              </a:spcAft>
              <a:buFont typeface="Arial" panose="020B0604020202020204" pitchFamily="34" charset="0"/>
              <a:buChar char="•"/>
            </a:pPr>
            <a:r>
              <a:rPr lang="en-US" sz="1400" dirty="0">
                <a:solidFill>
                  <a:prstClr val="white"/>
                </a:solidFill>
              </a:rPr>
              <a:t>Adapters for existing CC, UC systems</a:t>
            </a:r>
          </a:p>
          <a:p>
            <a:pPr marL="225425" indent="-173038" defTabSz="457124">
              <a:lnSpc>
                <a:spcPct val="90000"/>
              </a:lnSpc>
              <a:spcAft>
                <a:spcPts val="300"/>
              </a:spcAft>
              <a:buFont typeface="Arial" panose="020B0604020202020204" pitchFamily="34" charset="0"/>
              <a:buChar char="•"/>
            </a:pPr>
            <a:endParaRPr lang="en-US" sz="1400" dirty="0">
              <a:solidFill>
                <a:prstClr val="white"/>
              </a:solidFill>
            </a:endParaRPr>
          </a:p>
          <a:p>
            <a:pPr marL="225425" indent="-173038" defTabSz="457124">
              <a:lnSpc>
                <a:spcPct val="90000"/>
              </a:lnSpc>
              <a:spcAft>
                <a:spcPts val="300"/>
              </a:spcAft>
              <a:buFont typeface="Arial" panose="020B0604020202020204" pitchFamily="34" charset="0"/>
              <a:buChar char="•"/>
            </a:pPr>
            <a:endParaRPr lang="en-US" sz="1400" dirty="0">
              <a:solidFill>
                <a:prstClr val="white"/>
              </a:solidFill>
            </a:endParaRPr>
          </a:p>
        </p:txBody>
      </p:sp>
      <p:sp>
        <p:nvSpPr>
          <p:cNvPr id="52" name="Rounded Rectangle 51"/>
          <p:cNvSpPr/>
          <p:nvPr/>
        </p:nvSpPr>
        <p:spPr>
          <a:xfrm>
            <a:off x="7328452" y="3485862"/>
            <a:ext cx="1582368" cy="1038576"/>
          </a:xfrm>
          <a:prstGeom prst="roundRect">
            <a:avLst>
              <a:gd name="adj" fmla="val 10805"/>
            </a:avLst>
          </a:prstGeom>
          <a:solidFill>
            <a:schemeClr val="accent2">
              <a:lumMod val="75000"/>
            </a:schemeClr>
          </a:solidFill>
          <a:ln>
            <a:noFill/>
          </a:ln>
          <a:effectLst>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24"/>
            <a:endParaRPr lang="en-US">
              <a:solidFill>
                <a:prstClr val="white"/>
              </a:solidFill>
            </a:endParaRPr>
          </a:p>
        </p:txBody>
      </p:sp>
      <p:sp>
        <p:nvSpPr>
          <p:cNvPr id="53" name="Rounded Rectangle 52"/>
          <p:cNvSpPr/>
          <p:nvPr/>
        </p:nvSpPr>
        <p:spPr>
          <a:xfrm>
            <a:off x="7328452" y="946357"/>
            <a:ext cx="1582368" cy="3572634"/>
          </a:xfrm>
          <a:prstGeom prst="roundRect">
            <a:avLst>
              <a:gd name="adj" fmla="val 10805"/>
            </a:avLst>
          </a:prstGeom>
          <a:gradFill>
            <a:gsLst>
              <a:gs pos="0">
                <a:schemeClr val="accent2">
                  <a:lumMod val="50000"/>
                </a:schemeClr>
              </a:gs>
              <a:gs pos="100000">
                <a:schemeClr val="accent2">
                  <a:lumMod val="60000"/>
                  <a:lumOff val="4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24"/>
            <a:endParaRPr lang="en-US">
              <a:solidFill>
                <a:prstClr val="white"/>
              </a:solidFill>
            </a:endParaRPr>
          </a:p>
        </p:txBody>
      </p:sp>
      <p:sp>
        <p:nvSpPr>
          <p:cNvPr id="54" name="Rectangle 53"/>
          <p:cNvSpPr/>
          <p:nvPr/>
        </p:nvSpPr>
        <p:spPr>
          <a:xfrm>
            <a:off x="7328452" y="1166198"/>
            <a:ext cx="1582368" cy="50357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24"/>
            <a:r>
              <a:rPr lang="en-US" dirty="0">
                <a:solidFill>
                  <a:srgbClr val="092E4D"/>
                </a:solidFill>
              </a:rPr>
              <a:t>Breaks Silos</a:t>
            </a:r>
          </a:p>
        </p:txBody>
      </p:sp>
      <p:sp>
        <p:nvSpPr>
          <p:cNvPr id="55" name="TextBox 54"/>
          <p:cNvSpPr txBox="1"/>
          <p:nvPr/>
        </p:nvSpPr>
        <p:spPr>
          <a:xfrm>
            <a:off x="7328452" y="2847458"/>
            <a:ext cx="1582368" cy="1526572"/>
          </a:xfrm>
          <a:prstGeom prst="rect">
            <a:avLst/>
          </a:prstGeom>
          <a:noFill/>
        </p:spPr>
        <p:txBody>
          <a:bodyPr wrap="square" rtlCol="0">
            <a:spAutoFit/>
          </a:bodyPr>
          <a:lstStyle/>
          <a:p>
            <a:pPr marL="225425" indent="-173038" defTabSz="457124">
              <a:lnSpc>
                <a:spcPct val="90000"/>
              </a:lnSpc>
              <a:spcAft>
                <a:spcPts val="300"/>
              </a:spcAft>
              <a:buFont typeface="Arial" panose="020B0604020202020204" pitchFamily="34" charset="0"/>
              <a:buChar char="•"/>
            </a:pPr>
            <a:r>
              <a:rPr lang="en-US" sz="1400" dirty="0">
                <a:solidFill>
                  <a:prstClr val="white"/>
                </a:solidFill>
              </a:rPr>
              <a:t>Omnichannel CX strategy</a:t>
            </a:r>
          </a:p>
          <a:p>
            <a:pPr marL="225425" indent="-173038" defTabSz="457124">
              <a:lnSpc>
                <a:spcPct val="90000"/>
              </a:lnSpc>
              <a:spcAft>
                <a:spcPts val="300"/>
              </a:spcAft>
              <a:buFont typeface="Arial" panose="020B0604020202020204" pitchFamily="34" charset="0"/>
              <a:buChar char="•"/>
            </a:pPr>
            <a:r>
              <a:rPr lang="en-US" sz="1400" dirty="0">
                <a:solidFill>
                  <a:prstClr val="white"/>
                </a:solidFill>
              </a:rPr>
              <a:t>Keep existing channels, bridge context</a:t>
            </a:r>
          </a:p>
          <a:p>
            <a:pPr marL="225425" indent="-173038" defTabSz="457124">
              <a:lnSpc>
                <a:spcPct val="90000"/>
              </a:lnSpc>
              <a:spcAft>
                <a:spcPts val="300"/>
              </a:spcAft>
              <a:buFont typeface="Arial" panose="020B0604020202020204" pitchFamily="34" charset="0"/>
              <a:buChar char="•"/>
            </a:pPr>
            <a:r>
              <a:rPr lang="en-US" sz="1400" dirty="0">
                <a:solidFill>
                  <a:prstClr val="white"/>
                </a:solidFill>
              </a:rPr>
              <a:t>Seamless user experience</a:t>
            </a:r>
          </a:p>
        </p:txBody>
      </p:sp>
      <p:grpSp>
        <p:nvGrpSpPr>
          <p:cNvPr id="60" name="Group 59"/>
          <p:cNvGrpSpPr>
            <a:grpSpLocks noChangeAspect="1"/>
          </p:cNvGrpSpPr>
          <p:nvPr/>
        </p:nvGrpSpPr>
        <p:grpSpPr>
          <a:xfrm>
            <a:off x="288281" y="1813082"/>
            <a:ext cx="1326392" cy="809094"/>
            <a:chOff x="3660337" y="1476404"/>
            <a:chExt cx="1792380" cy="1093345"/>
          </a:xfrm>
        </p:grpSpPr>
        <p:sp>
          <p:nvSpPr>
            <p:cNvPr id="59" name="Rounded Rectangle 58"/>
            <p:cNvSpPr/>
            <p:nvPr/>
          </p:nvSpPr>
          <p:spPr>
            <a:xfrm>
              <a:off x="3660337" y="1476404"/>
              <a:ext cx="1765876" cy="1093345"/>
            </a:xfrm>
            <a:prstGeom prst="roundRect">
              <a:avLst>
                <a:gd name="adj" fmla="val 697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24"/>
              <a:endParaRPr lang="en-US">
                <a:solidFill>
                  <a:prstClr val="white"/>
                </a:solidFill>
              </a:endParaRPr>
            </a:p>
          </p:txBody>
        </p:sp>
        <p:grpSp>
          <p:nvGrpSpPr>
            <p:cNvPr id="58" name="Group 57"/>
            <p:cNvGrpSpPr>
              <a:grpSpLocks noChangeAspect="1"/>
            </p:cNvGrpSpPr>
            <p:nvPr/>
          </p:nvGrpSpPr>
          <p:grpSpPr>
            <a:xfrm>
              <a:off x="3686841" y="1494312"/>
              <a:ext cx="1765876" cy="1011819"/>
              <a:chOff x="3686841" y="1494312"/>
              <a:chExt cx="1765876" cy="1011819"/>
            </a:xfrm>
          </p:grpSpPr>
          <p:grpSp>
            <p:nvGrpSpPr>
              <p:cNvPr id="57" name="Group 56"/>
              <p:cNvGrpSpPr/>
              <p:nvPr/>
            </p:nvGrpSpPr>
            <p:grpSpPr>
              <a:xfrm>
                <a:off x="4057155" y="1494312"/>
                <a:ext cx="1025249" cy="576459"/>
                <a:chOff x="4044829" y="1494312"/>
                <a:chExt cx="1025249" cy="576459"/>
              </a:xfrm>
            </p:grpSpPr>
            <p:pic>
              <p:nvPicPr>
                <p:cNvPr id="1029" name="Picture 5" descr="http://www.dreamweavermenus.com/images/feature5.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52567" y="1494312"/>
                  <a:ext cx="417511" cy="576459"/>
                </a:xfrm>
                <a:prstGeom prst="ellipse">
                  <a:avLst/>
                </a:prstGeom>
                <a:noFill/>
                <a:extLst>
                  <a:ext uri="{909E8E84-426E-40DD-AFC4-6F175D3DCCD1}">
                    <a14:hiddenFill xmlns:a14="http://schemas.microsoft.com/office/drawing/2010/main">
                      <a:solidFill>
                        <a:srgbClr val="FFFFFF"/>
                      </a:solidFill>
                    </a14:hiddenFill>
                  </a:ext>
                </a:extLst>
              </p:spPr>
            </p:pic>
            <p:pic>
              <p:nvPicPr>
                <p:cNvPr id="1031" name="Picture 7" descr="http://www.dreamweavermenus.com/images/feature5.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044829" y="1497645"/>
                  <a:ext cx="399604" cy="553958"/>
                </a:xfrm>
                <a:prstGeom prst="ellipse">
                  <a:avLst/>
                </a:prstGeom>
                <a:noFill/>
                <a:extLst>
                  <a:ext uri="{909E8E84-426E-40DD-AFC4-6F175D3DCCD1}">
                    <a14:hiddenFill xmlns:a14="http://schemas.microsoft.com/office/drawing/2010/main">
                      <a:solidFill>
                        <a:srgbClr val="FFFFFF"/>
                      </a:solidFill>
                    </a14:hiddenFill>
                  </a:ext>
                </a:extLst>
              </p:spPr>
            </p:pic>
          </p:grpSp>
          <p:pic>
            <p:nvPicPr>
              <p:cNvPr id="1035" name="Picture 11" descr="https://www.devexpress.com/Products/NET/Controls/ASP/i/landing/Browsers.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686841" y="2054184"/>
                <a:ext cx="1765876" cy="451947"/>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038" name="Picture 14" descr="http://webmasterformat.com/sites/default/files/servers_0.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087281" y="1813083"/>
            <a:ext cx="1343711" cy="809095"/>
          </a:xfrm>
          <a:prstGeom prst="roundRect">
            <a:avLst>
              <a:gd name="adj" fmla="val 7214"/>
            </a:avLst>
          </a:prstGeom>
          <a:noFill/>
          <a:extLst>
            <a:ext uri="{909E8E84-426E-40DD-AFC4-6F175D3DCCD1}">
              <a14:hiddenFill xmlns:a14="http://schemas.microsoft.com/office/drawing/2010/main">
                <a:solidFill>
                  <a:srgbClr val="FFFFFF"/>
                </a:solidFill>
              </a14:hiddenFill>
            </a:ext>
          </a:extLst>
        </p:spPr>
      </p:pic>
      <p:grpSp>
        <p:nvGrpSpPr>
          <p:cNvPr id="63" name="Group 62"/>
          <p:cNvGrpSpPr/>
          <p:nvPr/>
        </p:nvGrpSpPr>
        <p:grpSpPr>
          <a:xfrm>
            <a:off x="7466247" y="1798634"/>
            <a:ext cx="1306779" cy="809094"/>
            <a:chOff x="3867811" y="2688434"/>
            <a:chExt cx="1306779" cy="809094"/>
          </a:xfrm>
        </p:grpSpPr>
        <p:sp>
          <p:nvSpPr>
            <p:cNvPr id="83" name="Rounded Rectangle 82"/>
            <p:cNvSpPr/>
            <p:nvPr/>
          </p:nvSpPr>
          <p:spPr>
            <a:xfrm>
              <a:off x="3867811" y="2688434"/>
              <a:ext cx="1306779" cy="809094"/>
            </a:xfrm>
            <a:prstGeom prst="roundRect">
              <a:avLst>
                <a:gd name="adj" fmla="val 697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24"/>
              <a:endParaRPr lang="en-US">
                <a:solidFill>
                  <a:prstClr val="white"/>
                </a:solidFill>
              </a:endParaRPr>
            </a:p>
          </p:txBody>
        </p:sp>
        <p:grpSp>
          <p:nvGrpSpPr>
            <p:cNvPr id="72" name="Group 71"/>
            <p:cNvGrpSpPr>
              <a:grpSpLocks noChangeAspect="1"/>
            </p:cNvGrpSpPr>
            <p:nvPr/>
          </p:nvGrpSpPr>
          <p:grpSpPr>
            <a:xfrm>
              <a:off x="4096260" y="2746727"/>
              <a:ext cx="849880" cy="692509"/>
              <a:chOff x="2064467" y="1603268"/>
              <a:chExt cx="3224103" cy="2627101"/>
            </a:xfrm>
          </p:grpSpPr>
          <p:sp>
            <p:nvSpPr>
              <p:cNvPr id="73" name="Up Arrow 72"/>
              <p:cNvSpPr/>
              <p:nvPr/>
            </p:nvSpPr>
            <p:spPr>
              <a:xfrm>
                <a:off x="3115307" y="2989200"/>
                <a:ext cx="1134319" cy="1241169"/>
              </a:xfrm>
              <a:prstGeom prst="upArrow">
                <a:avLst>
                  <a:gd name="adj1" fmla="val 50000"/>
                  <a:gd name="adj2" fmla="val 90817"/>
                </a:avLst>
              </a:prstGeom>
              <a:solidFill>
                <a:srgbClr val="7030A0"/>
              </a:solidFill>
              <a:ln w="222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24"/>
                <a:endParaRPr lang="en-US">
                  <a:solidFill>
                    <a:prstClr val="white"/>
                  </a:solidFill>
                </a:endParaRPr>
              </a:p>
            </p:txBody>
          </p:sp>
          <p:sp>
            <p:nvSpPr>
              <p:cNvPr id="74" name="Up Arrow 73"/>
              <p:cNvSpPr/>
              <p:nvPr/>
            </p:nvSpPr>
            <p:spPr>
              <a:xfrm rot="18017712">
                <a:off x="3904312" y="2587331"/>
                <a:ext cx="1134319" cy="1625859"/>
              </a:xfrm>
              <a:prstGeom prst="upArrow">
                <a:avLst>
                  <a:gd name="adj1" fmla="val 50000"/>
                  <a:gd name="adj2" fmla="val 84834"/>
                </a:avLst>
              </a:prstGeom>
              <a:solidFill>
                <a:srgbClr val="0070C0"/>
              </a:solidFill>
              <a:ln w="222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24"/>
                <a:endParaRPr lang="en-US">
                  <a:solidFill>
                    <a:prstClr val="white"/>
                  </a:solidFill>
                </a:endParaRPr>
              </a:p>
            </p:txBody>
          </p:sp>
          <p:sp>
            <p:nvSpPr>
              <p:cNvPr id="75" name="Up Arrow 74"/>
              <p:cNvSpPr/>
              <p:nvPr/>
            </p:nvSpPr>
            <p:spPr>
              <a:xfrm rot="3597891">
                <a:off x="2310237" y="2589229"/>
                <a:ext cx="1134319" cy="1625859"/>
              </a:xfrm>
              <a:prstGeom prst="upArrow">
                <a:avLst>
                  <a:gd name="adj1" fmla="val 50000"/>
                  <a:gd name="adj2" fmla="val 84834"/>
                </a:avLst>
              </a:prstGeom>
              <a:solidFill>
                <a:srgbClr val="FFFF00"/>
              </a:solidFill>
              <a:ln w="222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24"/>
                <a:endParaRPr lang="en-US">
                  <a:solidFill>
                    <a:prstClr val="white"/>
                  </a:solidFill>
                </a:endParaRPr>
              </a:p>
            </p:txBody>
          </p:sp>
          <p:sp>
            <p:nvSpPr>
              <p:cNvPr id="76" name="Up Arrow 75"/>
              <p:cNvSpPr/>
              <p:nvPr/>
            </p:nvSpPr>
            <p:spPr>
              <a:xfrm rot="10800000">
                <a:off x="3103410" y="1603268"/>
                <a:ext cx="1134319" cy="1310856"/>
              </a:xfrm>
              <a:prstGeom prst="upArrow">
                <a:avLst>
                  <a:gd name="adj1" fmla="val 50000"/>
                  <a:gd name="adj2" fmla="val 90817"/>
                </a:avLst>
              </a:prstGeom>
              <a:solidFill>
                <a:srgbClr val="FFC000"/>
              </a:solidFill>
              <a:ln w="222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24"/>
                <a:endParaRPr lang="en-US">
                  <a:solidFill>
                    <a:prstClr val="white"/>
                  </a:solidFill>
                </a:endParaRPr>
              </a:p>
            </p:txBody>
          </p:sp>
          <p:sp>
            <p:nvSpPr>
              <p:cNvPr id="77" name="Up Arrow 76"/>
              <p:cNvSpPr/>
              <p:nvPr/>
            </p:nvSpPr>
            <p:spPr>
              <a:xfrm rot="7217712">
                <a:off x="2314406" y="1690135"/>
                <a:ext cx="1134319" cy="1625859"/>
              </a:xfrm>
              <a:prstGeom prst="upArrow">
                <a:avLst>
                  <a:gd name="adj1" fmla="val 50000"/>
                  <a:gd name="adj2" fmla="val 84834"/>
                </a:avLst>
              </a:prstGeom>
              <a:solidFill>
                <a:srgbClr val="C00000"/>
              </a:solidFill>
              <a:ln w="222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24"/>
                <a:endParaRPr lang="en-US">
                  <a:solidFill>
                    <a:prstClr val="white"/>
                  </a:solidFill>
                </a:endParaRPr>
              </a:p>
            </p:txBody>
          </p:sp>
          <p:sp>
            <p:nvSpPr>
              <p:cNvPr id="78" name="Up Arrow 77"/>
              <p:cNvSpPr/>
              <p:nvPr/>
            </p:nvSpPr>
            <p:spPr>
              <a:xfrm rot="14397891">
                <a:off x="3908481" y="1688237"/>
                <a:ext cx="1134319" cy="1625859"/>
              </a:xfrm>
              <a:prstGeom prst="upArrow">
                <a:avLst>
                  <a:gd name="adj1" fmla="val 50000"/>
                  <a:gd name="adj2" fmla="val 84834"/>
                </a:avLst>
              </a:prstGeom>
              <a:solidFill>
                <a:srgbClr val="00B050"/>
              </a:solidFill>
              <a:ln w="222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24"/>
                <a:endParaRPr lang="en-US">
                  <a:solidFill>
                    <a:prstClr val="white"/>
                  </a:solidFill>
                </a:endParaRPr>
              </a:p>
            </p:txBody>
          </p:sp>
          <p:grpSp>
            <p:nvGrpSpPr>
              <p:cNvPr id="79" name="Group 78"/>
              <p:cNvGrpSpPr>
                <a:grpSpLocks noChangeAspect="1"/>
              </p:cNvGrpSpPr>
              <p:nvPr/>
            </p:nvGrpSpPr>
            <p:grpSpPr>
              <a:xfrm>
                <a:off x="3189876" y="2433433"/>
                <a:ext cx="961388" cy="961388"/>
                <a:chOff x="5938768" y="2147530"/>
                <a:chExt cx="1272758" cy="1272758"/>
              </a:xfrm>
            </p:grpSpPr>
            <p:sp>
              <p:nvSpPr>
                <p:cNvPr id="80" name="Oval 79"/>
                <p:cNvSpPr>
                  <a:spLocks noChangeAspect="1"/>
                </p:cNvSpPr>
                <p:nvPr/>
              </p:nvSpPr>
              <p:spPr>
                <a:xfrm>
                  <a:off x="5990854" y="2199616"/>
                  <a:ext cx="1168586" cy="1168586"/>
                </a:xfrm>
                <a:prstGeom prst="ellipse">
                  <a:avLst/>
                </a:prstGeom>
                <a:solidFill>
                  <a:schemeClr val="bg1">
                    <a:lumMod val="75000"/>
                  </a:schemeClr>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24"/>
                  <a:endParaRPr lang="en-US">
                    <a:solidFill>
                      <a:prstClr val="white"/>
                    </a:solidFill>
                  </a:endParaRPr>
                </a:p>
              </p:txBody>
            </p:sp>
            <p:pic>
              <p:nvPicPr>
                <p:cNvPr id="81"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938768" y="2147530"/>
                  <a:ext cx="1272758" cy="1272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pic>
        <p:nvPicPr>
          <p:cNvPr id="1040" name="Picture 16" descr="http://www.universalfunding.com/blog/wp-content/uploads/2014/03/easy-button.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5720328" y="1798635"/>
            <a:ext cx="1183311" cy="809094"/>
          </a:xfrm>
          <a:prstGeom prst="roundRect">
            <a:avLst>
              <a:gd name="adj" fmla="val 12187"/>
            </a:avLst>
          </a:prstGeom>
          <a:noFill/>
          <a:extLst>
            <a:ext uri="{909E8E84-426E-40DD-AFC4-6F175D3DCCD1}">
              <a14:hiddenFill xmlns:a14="http://schemas.microsoft.com/office/drawing/2010/main">
                <a:solidFill>
                  <a:srgbClr val="FFFFFF"/>
                </a:solidFill>
              </a14:hiddenFill>
            </a:ext>
          </a:extLst>
        </p:spPr>
      </p:pic>
      <p:pic>
        <p:nvPicPr>
          <p:cNvPr id="87" name="Picture 86" descr="1.png"/>
          <p:cNvPicPr>
            <a:picLocks noChangeAspect="1"/>
          </p:cNvPicPr>
          <p:nvPr/>
        </p:nvPicPr>
        <p:blipFill>
          <a:blip r:embed="rId9"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184775" y="853598"/>
            <a:ext cx="806450" cy="541707"/>
          </a:xfrm>
          <a:prstGeom prst="rect">
            <a:avLst/>
          </a:prstGeom>
          <a:effectLst/>
        </p:spPr>
      </p:pic>
      <p:sp>
        <p:nvSpPr>
          <p:cNvPr id="88" name="Rectangle 87"/>
          <p:cNvSpPr/>
          <p:nvPr/>
        </p:nvSpPr>
        <p:spPr>
          <a:xfrm>
            <a:off x="3917498" y="1390711"/>
            <a:ext cx="1341004" cy="609381"/>
          </a:xfrm>
          <a:prstGeom prst="rect">
            <a:avLst/>
          </a:prstGeom>
        </p:spPr>
        <p:txBody>
          <a:bodyPr wrap="square" lIns="91424" tIns="45712" rIns="91424" bIns="45712" anchor="t">
            <a:spAutoFit/>
          </a:bodyPr>
          <a:lstStyle/>
          <a:p>
            <a:pPr algn="ctr" defTabSz="457124">
              <a:lnSpc>
                <a:spcPct val="80000"/>
              </a:lnSpc>
            </a:pPr>
            <a:r>
              <a:rPr lang="en-US" sz="1400" i="1" dirty="0">
                <a:solidFill>
                  <a:srgbClr val="769ECE"/>
                </a:solidFill>
                <a:ea typeface="ＭＳ 明朝"/>
                <a:cs typeface="Calibri"/>
              </a:rPr>
              <a:t>Private Bank rollout growing to 4,000 agents</a:t>
            </a:r>
          </a:p>
        </p:txBody>
      </p:sp>
      <p:pic>
        <p:nvPicPr>
          <p:cNvPr id="89" name="Picture 88" descr="2.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186420" y="2001396"/>
            <a:ext cx="803160" cy="539496"/>
          </a:xfrm>
          <a:prstGeom prst="rect">
            <a:avLst/>
          </a:prstGeom>
          <a:effectLst/>
        </p:spPr>
      </p:pic>
      <p:sp>
        <p:nvSpPr>
          <p:cNvPr id="91" name="Rectangle 90"/>
          <p:cNvSpPr/>
          <p:nvPr/>
        </p:nvSpPr>
        <p:spPr>
          <a:xfrm>
            <a:off x="3848625" y="2545079"/>
            <a:ext cx="1478750" cy="609381"/>
          </a:xfrm>
          <a:prstGeom prst="rect">
            <a:avLst/>
          </a:prstGeom>
        </p:spPr>
        <p:txBody>
          <a:bodyPr wrap="square" lIns="91424" tIns="45712" rIns="91424" bIns="45712" anchor="t">
            <a:spAutoFit/>
          </a:bodyPr>
          <a:lstStyle/>
          <a:p>
            <a:pPr algn="ctr" defTabSz="457124">
              <a:lnSpc>
                <a:spcPct val="80000"/>
              </a:lnSpc>
            </a:pPr>
            <a:r>
              <a:rPr lang="en-US" sz="1400" i="1" dirty="0">
                <a:solidFill>
                  <a:srgbClr val="9D90A0"/>
                </a:solidFill>
                <a:ea typeface="ＭＳ 明朝"/>
                <a:cs typeface="Calibri"/>
              </a:rPr>
              <a:t>Credit Card Co goes live with Cisco in 4 months</a:t>
            </a:r>
          </a:p>
        </p:txBody>
      </p:sp>
      <p:pic>
        <p:nvPicPr>
          <p:cNvPr id="92" name="Picture 91" descr="3.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186420" y="3248756"/>
            <a:ext cx="803160" cy="539496"/>
          </a:xfrm>
          <a:prstGeom prst="rect">
            <a:avLst/>
          </a:prstGeom>
          <a:effectLst/>
        </p:spPr>
      </p:pic>
      <p:sp>
        <p:nvSpPr>
          <p:cNvPr id="93" name="Rectangle 92"/>
          <p:cNvSpPr/>
          <p:nvPr/>
        </p:nvSpPr>
        <p:spPr>
          <a:xfrm>
            <a:off x="3917498" y="3788254"/>
            <a:ext cx="1341004" cy="609381"/>
          </a:xfrm>
          <a:prstGeom prst="rect">
            <a:avLst/>
          </a:prstGeom>
        </p:spPr>
        <p:txBody>
          <a:bodyPr wrap="square" lIns="91424" tIns="45712" rIns="91424" bIns="45712" anchor="t">
            <a:spAutoFit/>
          </a:bodyPr>
          <a:lstStyle/>
          <a:p>
            <a:pPr algn="ctr" defTabSz="457124">
              <a:lnSpc>
                <a:spcPct val="80000"/>
              </a:lnSpc>
            </a:pPr>
            <a:r>
              <a:rPr lang="en-US" sz="1400" i="1" dirty="0">
                <a:solidFill>
                  <a:srgbClr val="5AA2AE"/>
                </a:solidFill>
                <a:ea typeface="ＭＳ 明朝"/>
                <a:cs typeface="Calibri"/>
              </a:rPr>
              <a:t>US Bank integrates with non-Cisco CC</a:t>
            </a:r>
          </a:p>
        </p:txBody>
      </p:sp>
    </p:spTree>
    <p:extLst>
      <p:ext uri="{BB962C8B-B14F-4D97-AF65-F5344CB8AC3E}">
        <p14:creationId xmlns:p14="http://schemas.microsoft.com/office/powerpoint/2010/main" val="733151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0" y="4876800"/>
            <a:ext cx="3898900" cy="273050"/>
          </a:xfrm>
        </p:spPr>
        <p:txBody>
          <a:bodyPr/>
          <a:lstStyle/>
          <a:p>
            <a:r>
              <a:rPr lang="en-US" smtClean="0">
                <a:solidFill>
                  <a:schemeClr val="bg1"/>
                </a:solidFill>
              </a:rPr>
              <a:t>CaféX Communications Confidential © 2014 – All Rights Reserved. </a:t>
            </a:r>
            <a:endParaRPr lang="en-US" dirty="0">
              <a:solidFill>
                <a:schemeClr val="bg1"/>
              </a:solidFill>
            </a:endParaRPr>
          </a:p>
        </p:txBody>
      </p:sp>
      <p:sp>
        <p:nvSpPr>
          <p:cNvPr id="3" name="Slide Number Placeholder 2"/>
          <p:cNvSpPr>
            <a:spLocks noGrp="1"/>
          </p:cNvSpPr>
          <p:nvPr>
            <p:ph type="sldNum" sz="quarter" idx="4294967295"/>
          </p:nvPr>
        </p:nvSpPr>
        <p:spPr>
          <a:xfrm>
            <a:off x="7010400" y="4876800"/>
            <a:ext cx="2133600" cy="273050"/>
          </a:xfrm>
        </p:spPr>
        <p:txBody>
          <a:bodyPr/>
          <a:lstStyle/>
          <a:p>
            <a:fld id="{0431C951-9D62-474D-B35D-66AB940D3B2F}" type="slidenum">
              <a:rPr lang="en-US" sz="1000" smtClean="0">
                <a:solidFill>
                  <a:srgbClr val="FFFFFF"/>
                </a:solidFill>
              </a:rPr>
              <a:t>17</a:t>
            </a:fld>
            <a:endParaRPr lang="en-US" sz="1000" dirty="0">
              <a:solidFill>
                <a:srgbClr val="FFFFFF"/>
              </a:solidFill>
            </a:endParaRPr>
          </a:p>
        </p:txBody>
      </p:sp>
      <p:sp>
        <p:nvSpPr>
          <p:cNvPr id="4" name="Title 3"/>
          <p:cNvSpPr>
            <a:spLocks noGrp="1"/>
          </p:cNvSpPr>
          <p:nvPr>
            <p:ph type="title" idx="4294967295"/>
          </p:nvPr>
        </p:nvSpPr>
        <p:spPr>
          <a:xfrm>
            <a:off x="972726" y="2213545"/>
            <a:ext cx="7277100" cy="566738"/>
          </a:xfrm>
        </p:spPr>
        <p:txBody>
          <a:bodyPr/>
          <a:lstStyle/>
          <a:p>
            <a:r>
              <a:rPr lang="en-US" dirty="0" smtClean="0">
                <a:solidFill>
                  <a:schemeClr val="bg1"/>
                </a:solidFill>
              </a:rPr>
              <a:t/>
            </a:r>
            <a:br>
              <a:rPr lang="en-US" dirty="0" smtClean="0">
                <a:solidFill>
                  <a:schemeClr val="bg1"/>
                </a:solidFill>
              </a:rPr>
            </a:br>
            <a:r>
              <a:rPr lang="en-US" dirty="0" smtClean="0">
                <a:solidFill>
                  <a:schemeClr val="bg1"/>
                </a:solidFill>
              </a:rPr>
              <a:t>CASE STUDIES – ACTUAL DEPLOYMENTS</a:t>
            </a:r>
            <a:endParaRPr lang="en-US" dirty="0">
              <a:solidFill>
                <a:schemeClr val="bg1"/>
              </a:solidFill>
            </a:endParaRPr>
          </a:p>
        </p:txBody>
      </p:sp>
    </p:spTree>
    <p:extLst>
      <p:ext uri="{BB962C8B-B14F-4D97-AF65-F5344CB8AC3E}">
        <p14:creationId xmlns:p14="http://schemas.microsoft.com/office/powerpoint/2010/main" val="373113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a:spLocks noChangeAspect="1"/>
          </p:cNvSpPr>
          <p:nvPr/>
        </p:nvSpPr>
        <p:spPr bwMode="auto">
          <a:xfrm>
            <a:off x="3657600" y="787399"/>
            <a:ext cx="4968395" cy="3979375"/>
          </a:xfrm>
          <a:prstGeom prst="roundRect">
            <a:avLst>
              <a:gd name="adj" fmla="val 3592"/>
            </a:avLst>
          </a:prstGeom>
          <a:solidFill>
            <a:schemeClr val="bg1"/>
          </a:solidFill>
          <a:ln w="9525" cap="flat" cmpd="sng" algn="ctr">
            <a:solidFill>
              <a:schemeClr val="accent1"/>
            </a:solidFill>
            <a:prstDash val="solid"/>
            <a:round/>
            <a:headEnd type="none" w="med" len="med"/>
            <a:tailEnd type="none" w="med" len="med"/>
          </a:ln>
          <a:effectLst/>
        </p:spPr>
        <p:txBody>
          <a:bodyPr rIns="0">
            <a:prstTxWarp prst="textNoShape">
              <a:avLst/>
            </a:prstTxWarp>
          </a:bodyPr>
          <a:lstStyle/>
          <a:p>
            <a:pPr>
              <a:defRPr/>
            </a:pPr>
            <a:endParaRPr lang="en-US" sz="1200" dirty="0">
              <a:latin typeface="Arial Narrow" charset="0"/>
            </a:endParaRPr>
          </a:p>
          <a:p>
            <a:pPr>
              <a:defRPr/>
            </a:pPr>
            <a:endParaRPr lang="en-US" sz="800" dirty="0">
              <a:latin typeface="Arial Narrow" charset="0"/>
            </a:endParaRPr>
          </a:p>
          <a:p>
            <a:pPr>
              <a:defRPr/>
            </a:pPr>
            <a:endParaRPr lang="en-US" sz="1200" b="1" dirty="0">
              <a:latin typeface="Arial Bold" charset="0"/>
              <a:ea typeface="Arial Bold" charset="0"/>
              <a:cs typeface="Arial Bold" charset="0"/>
            </a:endParaRPr>
          </a:p>
        </p:txBody>
      </p:sp>
      <p:sp>
        <p:nvSpPr>
          <p:cNvPr id="27" name="AutoShape 20"/>
          <p:cNvSpPr>
            <a:spLocks noChangeAspect="1" noChangeArrowheads="1"/>
          </p:cNvSpPr>
          <p:nvPr/>
        </p:nvSpPr>
        <p:spPr bwMode="auto">
          <a:xfrm rot="12937952">
            <a:off x="4429918" y="1655151"/>
            <a:ext cx="609600" cy="1447800"/>
          </a:xfrm>
          <a:prstGeom prst="triangle">
            <a:avLst>
              <a:gd name="adj" fmla="val 50000"/>
            </a:avLst>
          </a:prstGeom>
          <a:solidFill>
            <a:schemeClr val="accent1">
              <a:alpha val="25000"/>
            </a:schemeClr>
          </a:solidFill>
          <a:ln w="9525">
            <a:noFill/>
            <a:miter lim="800000"/>
            <a:headEnd/>
            <a:tailEnd/>
          </a:ln>
        </p:spPr>
        <p:txBody>
          <a:bodyPr wrap="none" anchor="ctr">
            <a:prstTxWarp prst="textNoShape">
              <a:avLst/>
            </a:prstTxWarp>
          </a:bodyPr>
          <a:lstStyle/>
          <a:p>
            <a:endParaRPr lang="en-US" dirty="0"/>
          </a:p>
        </p:txBody>
      </p:sp>
      <p:sp>
        <p:nvSpPr>
          <p:cNvPr id="33" name="AutoShape 24"/>
          <p:cNvSpPr>
            <a:spLocks noChangeAspect="1" noChangeArrowheads="1"/>
          </p:cNvSpPr>
          <p:nvPr/>
        </p:nvSpPr>
        <p:spPr bwMode="auto">
          <a:xfrm rot="-4717344">
            <a:off x="6372131" y="171013"/>
            <a:ext cx="896865" cy="2330450"/>
          </a:xfrm>
          <a:prstGeom prst="triangle">
            <a:avLst>
              <a:gd name="adj" fmla="val 50000"/>
            </a:avLst>
          </a:prstGeom>
          <a:solidFill>
            <a:schemeClr val="accent1">
              <a:alpha val="25000"/>
            </a:schemeClr>
          </a:solidFill>
          <a:ln w="9525">
            <a:noFill/>
            <a:miter lim="800000"/>
            <a:headEnd/>
            <a:tailEnd/>
          </a:ln>
        </p:spPr>
        <p:txBody>
          <a:bodyPr wrap="none" anchor="ctr">
            <a:prstTxWarp prst="textNoShape">
              <a:avLst/>
            </a:prstTxWarp>
          </a:bodyPr>
          <a:lstStyle/>
          <a:p>
            <a:endParaRPr lang="en-US" dirty="0"/>
          </a:p>
        </p:txBody>
      </p:sp>
      <p:sp>
        <p:nvSpPr>
          <p:cNvPr id="34" name="AutoShape 28"/>
          <p:cNvSpPr>
            <a:spLocks noChangeAspect="1" noChangeArrowheads="1"/>
          </p:cNvSpPr>
          <p:nvPr/>
        </p:nvSpPr>
        <p:spPr bwMode="auto">
          <a:xfrm rot="39452">
            <a:off x="7464258" y="2160471"/>
            <a:ext cx="496887" cy="1447800"/>
          </a:xfrm>
          <a:prstGeom prst="triangle">
            <a:avLst>
              <a:gd name="adj" fmla="val 50000"/>
            </a:avLst>
          </a:prstGeom>
          <a:solidFill>
            <a:schemeClr val="accent1">
              <a:alpha val="25000"/>
            </a:schemeClr>
          </a:solidFill>
          <a:ln w="9525">
            <a:noFill/>
            <a:miter lim="800000"/>
            <a:headEnd/>
            <a:tailEnd/>
          </a:ln>
        </p:spPr>
        <p:txBody>
          <a:bodyPr wrap="none" anchor="ctr">
            <a:prstTxWarp prst="textNoShape">
              <a:avLst/>
            </a:prstTxWarp>
          </a:bodyPr>
          <a:lstStyle/>
          <a:p>
            <a:endParaRPr lang="en-US" dirty="0"/>
          </a:p>
        </p:txBody>
      </p:sp>
      <p:sp>
        <p:nvSpPr>
          <p:cNvPr id="35" name="AutoShape 30"/>
          <p:cNvSpPr>
            <a:spLocks noChangeAspect="1" noChangeArrowheads="1"/>
          </p:cNvSpPr>
          <p:nvPr/>
        </p:nvSpPr>
        <p:spPr bwMode="auto">
          <a:xfrm rot="4017751">
            <a:off x="5468837" y="2835408"/>
            <a:ext cx="609600" cy="2194860"/>
          </a:xfrm>
          <a:prstGeom prst="triangle">
            <a:avLst>
              <a:gd name="adj" fmla="val 50000"/>
            </a:avLst>
          </a:prstGeom>
          <a:solidFill>
            <a:schemeClr val="accent1">
              <a:alpha val="25000"/>
            </a:schemeClr>
          </a:solidFill>
          <a:ln w="9525">
            <a:noFill/>
            <a:miter lim="800000"/>
            <a:headEnd/>
            <a:tailEnd/>
          </a:ln>
        </p:spPr>
        <p:txBody>
          <a:bodyPr rot="10800000" vert="eaVert" wrap="none" anchor="ctr">
            <a:prstTxWarp prst="textNoShape">
              <a:avLst/>
            </a:prstTxWarp>
          </a:bodyPr>
          <a:lstStyle/>
          <a:p>
            <a:pPr algn="ctr"/>
            <a:endParaRPr lang="en-US" dirty="0"/>
          </a:p>
        </p:txBody>
      </p:sp>
      <p:sp>
        <p:nvSpPr>
          <p:cNvPr id="3" name="Slide Number Placeholder 2"/>
          <p:cNvSpPr>
            <a:spLocks noGrp="1"/>
          </p:cNvSpPr>
          <p:nvPr>
            <p:ph type="sldNum" sz="quarter" idx="12"/>
          </p:nvPr>
        </p:nvSpPr>
        <p:spPr>
          <a:prstGeom prst="rect">
            <a:avLst/>
          </a:prstGeom>
        </p:spPr>
        <p:txBody>
          <a:bodyPr/>
          <a:lstStyle/>
          <a:p>
            <a:fld id="{0431C951-9D62-474D-B35D-66AB940D3B2F}" type="slidenum">
              <a:rPr lang="en-US" sz="1000" smtClean="0">
                <a:solidFill>
                  <a:srgbClr val="FFFFFF"/>
                </a:solidFill>
              </a:rPr>
              <a:t>18</a:t>
            </a:fld>
            <a:endParaRPr lang="en-US" sz="1000" dirty="0">
              <a:solidFill>
                <a:srgbClr val="FFFFFF"/>
              </a:solidFill>
            </a:endParaRPr>
          </a:p>
        </p:txBody>
      </p:sp>
      <p:sp>
        <p:nvSpPr>
          <p:cNvPr id="16" name="Title 15"/>
          <p:cNvSpPr>
            <a:spLocks noGrp="1"/>
          </p:cNvSpPr>
          <p:nvPr>
            <p:ph type="title"/>
          </p:nvPr>
        </p:nvSpPr>
        <p:spPr/>
        <p:txBody>
          <a:bodyPr/>
          <a:lstStyle/>
          <a:p>
            <a:r>
              <a:rPr lang="en-US" dirty="0"/>
              <a:t>High Net worth Clients &amp; FA: Case </a:t>
            </a:r>
            <a:r>
              <a:rPr lang="en-US" dirty="0" smtClean="0"/>
              <a:t>Study</a:t>
            </a:r>
            <a:endParaRPr lang="en-US" dirty="0"/>
          </a:p>
        </p:txBody>
      </p:sp>
      <p:sp>
        <p:nvSpPr>
          <p:cNvPr id="10" name="Rounded Rectangle 9"/>
          <p:cNvSpPr/>
          <p:nvPr/>
        </p:nvSpPr>
        <p:spPr bwMode="auto">
          <a:xfrm>
            <a:off x="114106" y="819150"/>
            <a:ext cx="3127248" cy="1370287"/>
          </a:xfrm>
          <a:prstGeom prst="roundRect">
            <a:avLst>
              <a:gd name="adj" fmla="val 8103"/>
            </a:avLst>
          </a:prstGeom>
          <a:solidFill>
            <a:schemeClr val="accent1">
              <a:lumMod val="20000"/>
              <a:lumOff val="80000"/>
            </a:schemeClr>
          </a:solidFill>
          <a:ln w="9525" cap="flat" cmpd="sng" algn="ctr">
            <a:noFill/>
            <a:prstDash val="solid"/>
            <a:round/>
            <a:headEnd type="none" w="med" len="med"/>
            <a:tailEnd type="none" w="med" len="med"/>
          </a:ln>
          <a:effectLst/>
        </p:spPr>
        <p:txBody>
          <a:bodyPr rIns="0" anchor="b" anchorCtr="0">
            <a:prstTxWarp prst="textNoShape">
              <a:avLst/>
            </a:prstTxWarp>
          </a:bodyPr>
          <a:lstStyle/>
          <a:p>
            <a:r>
              <a:rPr lang="en-US" sz="1400" dirty="0">
                <a:ea typeface="Arial Bold" charset="0"/>
                <a:cs typeface="Arial Bold" charset="0"/>
              </a:rPr>
              <a:t>Enable 3K Financial Advisors &amp; 10K High Net Worth Clients with video collaboration from within bank’s iOS </a:t>
            </a:r>
            <a:r>
              <a:rPr lang="en-US" sz="1400" dirty="0" smtClean="0">
                <a:ea typeface="Arial Bold" charset="0"/>
                <a:cs typeface="Arial Bold" charset="0"/>
              </a:rPr>
              <a:t>app - </a:t>
            </a:r>
            <a:r>
              <a:rPr lang="en-US" sz="1400" b="1" dirty="0" smtClean="0">
                <a:ea typeface="Arial Bold" charset="0"/>
                <a:cs typeface="Arial Bold" charset="0"/>
              </a:rPr>
              <a:t>no </a:t>
            </a:r>
            <a:r>
              <a:rPr lang="en-US" sz="1400" b="1" dirty="0">
                <a:ea typeface="Arial Bold" charset="0"/>
                <a:cs typeface="Arial Bold" charset="0"/>
              </a:rPr>
              <a:t>plugins or soft-clients   </a:t>
            </a:r>
          </a:p>
        </p:txBody>
      </p:sp>
      <p:sp>
        <p:nvSpPr>
          <p:cNvPr id="11" name="Round Same Side Corner Rectangle 10"/>
          <p:cNvSpPr/>
          <p:nvPr/>
        </p:nvSpPr>
        <p:spPr bwMode="auto">
          <a:xfrm>
            <a:off x="107629" y="787400"/>
            <a:ext cx="3133725" cy="365760"/>
          </a:xfrm>
          <a:prstGeom prst="round2SameRect">
            <a:avLst/>
          </a:prstGeom>
          <a:solidFill>
            <a:schemeClr val="tx2"/>
          </a:solidFill>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2000" b="1" dirty="0" smtClean="0">
                <a:solidFill>
                  <a:schemeClr val="bg1"/>
                </a:solidFill>
              </a:rPr>
              <a:t>Use Case </a:t>
            </a:r>
            <a:endParaRPr lang="en-US" sz="2000" b="1" dirty="0">
              <a:solidFill>
                <a:schemeClr val="bg1"/>
              </a:solidFill>
            </a:endParaRPr>
          </a:p>
        </p:txBody>
      </p:sp>
      <p:sp>
        <p:nvSpPr>
          <p:cNvPr id="13" name="Rounded Rectangle 12"/>
          <p:cNvSpPr/>
          <p:nvPr/>
        </p:nvSpPr>
        <p:spPr bwMode="auto">
          <a:xfrm>
            <a:off x="115266" y="2343150"/>
            <a:ext cx="3126088" cy="1161288"/>
          </a:xfrm>
          <a:prstGeom prst="roundRect">
            <a:avLst>
              <a:gd name="adj" fmla="val 8660"/>
            </a:avLst>
          </a:prstGeom>
          <a:solidFill>
            <a:schemeClr val="accent1">
              <a:lumMod val="20000"/>
              <a:lumOff val="80000"/>
            </a:schemeClr>
          </a:solidFill>
          <a:ln w="9525" cap="flat" cmpd="sng" algn="ctr">
            <a:noFill/>
            <a:prstDash val="solid"/>
            <a:round/>
            <a:headEnd type="none" w="med" len="med"/>
            <a:tailEnd type="none" w="med" len="med"/>
          </a:ln>
          <a:effectLst/>
        </p:spPr>
        <p:txBody>
          <a:bodyPr rIns="0" anchor="b" anchorCtr="0">
            <a:prstTxWarp prst="textNoShape">
              <a:avLst/>
            </a:prstTxWarp>
          </a:bodyPr>
          <a:lstStyle/>
          <a:p>
            <a:pPr>
              <a:defRPr/>
            </a:pPr>
            <a:endParaRPr lang="en-US" sz="1600" b="1" dirty="0" smtClean="0">
              <a:ea typeface="Arial Bold" charset="0"/>
              <a:cs typeface="Arial Bold" charset="0"/>
            </a:endParaRPr>
          </a:p>
          <a:p>
            <a:pPr marL="176213" indent="-176213">
              <a:buFont typeface="Arial"/>
              <a:buChar char="•"/>
              <a:defRPr/>
            </a:pPr>
            <a:r>
              <a:rPr lang="en-US" sz="1400" dirty="0">
                <a:ea typeface="Arial Bold" charset="0"/>
                <a:cs typeface="Arial Bold" charset="0"/>
              </a:rPr>
              <a:t>Improve productivity </a:t>
            </a:r>
          </a:p>
          <a:p>
            <a:pPr marL="176213" indent="-176213">
              <a:buFont typeface="Arial"/>
              <a:buChar char="•"/>
              <a:defRPr/>
            </a:pPr>
            <a:r>
              <a:rPr lang="en-US" sz="1400" dirty="0">
                <a:ea typeface="Arial Bold" charset="0"/>
                <a:cs typeface="Arial Bold" charset="0"/>
              </a:rPr>
              <a:t>Speed </a:t>
            </a:r>
            <a:r>
              <a:rPr lang="en-US" sz="1400" dirty="0" smtClean="0">
                <a:ea typeface="Arial Bold" charset="0"/>
                <a:cs typeface="Arial Bold" charset="0"/>
              </a:rPr>
              <a:t>issue </a:t>
            </a:r>
            <a:r>
              <a:rPr lang="en-US" sz="1400" dirty="0">
                <a:ea typeface="Arial Bold" charset="0"/>
                <a:cs typeface="Arial Bold" charset="0"/>
              </a:rPr>
              <a:t>r</a:t>
            </a:r>
            <a:r>
              <a:rPr lang="en-US" sz="1400" dirty="0" smtClean="0">
                <a:ea typeface="Arial Bold" charset="0"/>
                <a:cs typeface="Arial Bold" charset="0"/>
              </a:rPr>
              <a:t>esolution</a:t>
            </a:r>
            <a:endParaRPr lang="en-US" sz="1400" dirty="0">
              <a:ea typeface="Arial Bold" charset="0"/>
              <a:cs typeface="Arial Bold" charset="0"/>
            </a:endParaRPr>
          </a:p>
          <a:p>
            <a:pPr marL="176213" indent="-176213">
              <a:buFont typeface="Arial"/>
              <a:buChar char="•"/>
              <a:defRPr/>
            </a:pPr>
            <a:r>
              <a:rPr lang="en-US" sz="1400" dirty="0">
                <a:ea typeface="Arial Bold" charset="0"/>
                <a:cs typeface="Arial Bold" charset="0"/>
              </a:rPr>
              <a:t>Foster better </a:t>
            </a:r>
            <a:r>
              <a:rPr lang="en-US" sz="1400" dirty="0" smtClean="0">
                <a:ea typeface="Arial Bold" charset="0"/>
                <a:cs typeface="Arial Bold" charset="0"/>
              </a:rPr>
              <a:t>partnerships</a:t>
            </a:r>
            <a:endParaRPr lang="en-US" sz="1600" b="1" dirty="0">
              <a:ea typeface="Arial Bold" charset="0"/>
              <a:cs typeface="Arial Bold" charset="0"/>
            </a:endParaRPr>
          </a:p>
        </p:txBody>
      </p:sp>
      <p:sp>
        <p:nvSpPr>
          <p:cNvPr id="14" name="Round Same Side Corner Rectangle 13"/>
          <p:cNvSpPr/>
          <p:nvPr/>
        </p:nvSpPr>
        <p:spPr bwMode="auto">
          <a:xfrm>
            <a:off x="94929" y="2343150"/>
            <a:ext cx="3136392" cy="365760"/>
          </a:xfrm>
          <a:prstGeom prst="round2SameRect">
            <a:avLst/>
          </a:prstGeom>
          <a:solidFill>
            <a:schemeClr val="tx2"/>
          </a:solidFill>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2000" b="1" dirty="0" smtClean="0">
                <a:solidFill>
                  <a:schemeClr val="bg1"/>
                </a:solidFill>
                <a:ea typeface="MS PGothic" pitchFamily="34" charset="-128"/>
                <a:cs typeface="MS PGothic" pitchFamily="34" charset="-128"/>
              </a:rPr>
              <a:t> Impact</a:t>
            </a:r>
            <a:endParaRPr lang="en-US" sz="2000" b="1" dirty="0">
              <a:solidFill>
                <a:schemeClr val="bg1"/>
              </a:solidFill>
              <a:ea typeface="MS PGothic" pitchFamily="34" charset="-128"/>
              <a:cs typeface="MS PGothic" pitchFamily="34" charset="-128"/>
            </a:endParaRPr>
          </a:p>
        </p:txBody>
      </p:sp>
      <p:sp>
        <p:nvSpPr>
          <p:cNvPr id="19" name="Rectangle 1058"/>
          <p:cNvSpPr>
            <a:spLocks noChangeArrowheads="1"/>
          </p:cNvSpPr>
          <p:nvPr/>
        </p:nvSpPr>
        <p:spPr bwMode="auto">
          <a:xfrm>
            <a:off x="5943600" y="1013257"/>
            <a:ext cx="2418584" cy="1201219"/>
          </a:xfrm>
          <a:prstGeom prst="rect">
            <a:avLst/>
          </a:prstGeom>
          <a:noFill/>
          <a:ln w="9525">
            <a:noFill/>
            <a:miter lim="800000"/>
            <a:headEnd/>
            <a:tailEnd/>
          </a:ln>
        </p:spPr>
        <p:txBody>
          <a:bodyPr anchor="ctr">
            <a:prstTxWarp prst="textNoShape">
              <a:avLst/>
            </a:prstTxWarp>
          </a:bodyPr>
          <a:lstStyle/>
          <a:p>
            <a:pPr algn="ctr"/>
            <a:r>
              <a:rPr lang="en-US" sz="1400" dirty="0" smtClean="0"/>
              <a:t>Client can initiate a chat through presence indicator of FA and launch a video call or join other video calls from within the banking app</a:t>
            </a:r>
            <a:endParaRPr lang="en-US" sz="1400" dirty="0"/>
          </a:p>
        </p:txBody>
      </p:sp>
      <p:sp>
        <p:nvSpPr>
          <p:cNvPr id="20" name="Rectangle 1058"/>
          <p:cNvSpPr>
            <a:spLocks noChangeArrowheads="1"/>
          </p:cNvSpPr>
          <p:nvPr/>
        </p:nvSpPr>
        <p:spPr bwMode="auto">
          <a:xfrm>
            <a:off x="4128272" y="2647950"/>
            <a:ext cx="2272528" cy="789432"/>
          </a:xfrm>
          <a:prstGeom prst="rect">
            <a:avLst/>
          </a:prstGeom>
          <a:noFill/>
          <a:ln w="9525">
            <a:noFill/>
            <a:miter lim="800000"/>
            <a:headEnd/>
            <a:tailEnd/>
          </a:ln>
        </p:spPr>
        <p:txBody>
          <a:bodyPr anchor="ctr">
            <a:prstTxWarp prst="textNoShape">
              <a:avLst/>
            </a:prstTxWarp>
          </a:bodyPr>
          <a:lstStyle/>
          <a:p>
            <a:pPr algn="ctr"/>
            <a:r>
              <a:rPr lang="en-US" sz="1400" dirty="0"/>
              <a:t>C</a:t>
            </a:r>
            <a:r>
              <a:rPr lang="en-US" sz="1400" dirty="0" smtClean="0"/>
              <a:t>ollaborate with other expert peers (n-way video); app-share &amp; co-browse </a:t>
            </a:r>
          </a:p>
        </p:txBody>
      </p:sp>
      <p:sp>
        <p:nvSpPr>
          <p:cNvPr id="21" name="Rectangle 1058"/>
          <p:cNvSpPr>
            <a:spLocks noChangeArrowheads="1"/>
          </p:cNvSpPr>
          <p:nvPr/>
        </p:nvSpPr>
        <p:spPr bwMode="auto">
          <a:xfrm>
            <a:off x="5811016" y="3943350"/>
            <a:ext cx="2418584" cy="771215"/>
          </a:xfrm>
          <a:prstGeom prst="rect">
            <a:avLst/>
          </a:prstGeom>
          <a:noFill/>
          <a:ln w="9525">
            <a:noFill/>
            <a:miter lim="800000"/>
            <a:headEnd/>
            <a:tailEnd/>
          </a:ln>
        </p:spPr>
        <p:txBody>
          <a:bodyPr anchor="ctr">
            <a:prstTxWarp prst="textNoShape">
              <a:avLst/>
            </a:prstTxWarp>
          </a:bodyPr>
          <a:lstStyle/>
          <a:p>
            <a:pPr algn="ctr"/>
            <a:r>
              <a:rPr lang="en-US" sz="1400" dirty="0" smtClean="0"/>
              <a:t>FA’s or experts can leverage existing video devices (no rip and replace) </a:t>
            </a:r>
            <a:endParaRPr lang="en-US" sz="1400" dirty="0"/>
          </a:p>
        </p:txBody>
      </p:sp>
      <p:sp>
        <p:nvSpPr>
          <p:cNvPr id="22" name="Rounded Rectangle 21"/>
          <p:cNvSpPr/>
          <p:nvPr/>
        </p:nvSpPr>
        <p:spPr bwMode="auto">
          <a:xfrm>
            <a:off x="116310" y="3638550"/>
            <a:ext cx="3125044" cy="1128224"/>
          </a:xfrm>
          <a:prstGeom prst="roundRect">
            <a:avLst>
              <a:gd name="adj" fmla="val 6653"/>
            </a:avLst>
          </a:prstGeom>
          <a:solidFill>
            <a:schemeClr val="accent1">
              <a:lumMod val="20000"/>
              <a:lumOff val="80000"/>
            </a:schemeClr>
          </a:solidFill>
          <a:ln w="9525" cap="flat" cmpd="sng" algn="ctr">
            <a:noFill/>
            <a:prstDash val="solid"/>
            <a:round/>
            <a:headEnd type="none" w="med" len="med"/>
            <a:tailEnd type="none" w="med" len="med"/>
          </a:ln>
          <a:effectLst/>
        </p:spPr>
        <p:txBody>
          <a:bodyPr rIns="0" anchor="b" anchorCtr="0">
            <a:prstTxWarp prst="textNoShape">
              <a:avLst/>
            </a:prstTxWarp>
          </a:bodyPr>
          <a:lstStyle/>
          <a:p>
            <a:pPr marL="176213" indent="-176213">
              <a:buFont typeface="Arial"/>
              <a:buChar char="•"/>
              <a:defRPr/>
            </a:pPr>
            <a:r>
              <a:rPr lang="en-US" sz="1400" dirty="0" smtClean="0">
                <a:ea typeface="Arial Bold" charset="0"/>
                <a:cs typeface="Arial Bold" charset="0"/>
              </a:rPr>
              <a:t>Mobile Advisor </a:t>
            </a:r>
            <a:r>
              <a:rPr lang="en-US" sz="1400" dirty="0">
                <a:ea typeface="Arial Bold" charset="0"/>
                <a:cs typeface="Arial Bold" charset="0"/>
              </a:rPr>
              <a:t>SDK</a:t>
            </a:r>
          </a:p>
          <a:p>
            <a:pPr marL="176213" indent="-176213">
              <a:buFont typeface="Arial"/>
              <a:buChar char="•"/>
              <a:defRPr/>
            </a:pPr>
            <a:r>
              <a:rPr lang="en-US" sz="1400" dirty="0">
                <a:ea typeface="Arial Bold" charset="0"/>
                <a:cs typeface="Arial Bold" charset="0"/>
              </a:rPr>
              <a:t>Cisco VCS/VCE, CUCM and Presence server </a:t>
            </a:r>
          </a:p>
        </p:txBody>
      </p:sp>
      <p:sp>
        <p:nvSpPr>
          <p:cNvPr id="23" name="Round Same Side Corner Rectangle 22"/>
          <p:cNvSpPr/>
          <p:nvPr/>
        </p:nvSpPr>
        <p:spPr bwMode="auto">
          <a:xfrm>
            <a:off x="107629" y="3638550"/>
            <a:ext cx="3133725" cy="365760"/>
          </a:xfrm>
          <a:prstGeom prst="round2SameRect">
            <a:avLst/>
          </a:prstGeom>
          <a:solidFill>
            <a:schemeClr val="tx2"/>
          </a:solidFill>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2000" b="1" dirty="0">
                <a:solidFill>
                  <a:schemeClr val="bg1"/>
                </a:solidFill>
              </a:rPr>
              <a:t>Technology</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24600" y="2266950"/>
            <a:ext cx="2152493" cy="1615160"/>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4289" y="999684"/>
            <a:ext cx="1132886" cy="1401882"/>
          </a:xfrm>
          <a:prstGeom prst="rect">
            <a:avLst/>
          </a:prstGeom>
        </p:spPr>
      </p:pic>
      <p:pic>
        <p:nvPicPr>
          <p:cNvPr id="44" name="Picture 4" descr="C:\Users\AMacGowen\AppData\Local\Microsoft\Windows\Temporary Internet Files\Content.Outlook\IB3R1B6Q\businessman_videodeviceV5_trans jp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15238" y="3530073"/>
            <a:ext cx="1690987" cy="1133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58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prstClr val="white"/>
                </a:solidFill>
              </a:rPr>
              <a:t>CaféX Communications Confidential © 2014 – All Rights Reserved. </a:t>
            </a:r>
            <a:endParaRPr lang="en-US" dirty="0">
              <a:solidFill>
                <a:prstClr val="white"/>
              </a:solidFill>
            </a:endParaRPr>
          </a:p>
        </p:txBody>
      </p:sp>
      <p:sp>
        <p:nvSpPr>
          <p:cNvPr id="8" name="Title 14"/>
          <p:cNvSpPr txBox="1">
            <a:spLocks/>
          </p:cNvSpPr>
          <p:nvPr/>
        </p:nvSpPr>
        <p:spPr>
          <a:xfrm>
            <a:off x="325437" y="62724"/>
            <a:ext cx="8818563" cy="685800"/>
          </a:xfrm>
          <a:prstGeom prst="rect">
            <a:avLst/>
          </a:prstGeom>
        </p:spPr>
        <p:txBody>
          <a:bodyPr vert="horz" lIns="91440" tIns="45720" rIns="91440" bIns="45720" rtlCol="0" anchor="ctr">
            <a:noAutofit/>
          </a:bodyPr>
          <a:lstStyle>
            <a:lvl1pPr algn="l" defTabSz="457200" rtl="0" eaLnBrk="1" latinLnBrk="0" hangingPunct="1">
              <a:lnSpc>
                <a:spcPct val="80000"/>
              </a:lnSpc>
              <a:spcBef>
                <a:spcPct val="0"/>
              </a:spcBef>
              <a:buNone/>
              <a:defRPr sz="3200" b="1" kern="1200">
                <a:solidFill>
                  <a:schemeClr val="tx1"/>
                </a:solidFill>
                <a:effectLst/>
                <a:latin typeface="+mj-lt"/>
                <a:ea typeface="+mj-ea"/>
                <a:cs typeface="+mj-cs"/>
              </a:defRPr>
            </a:lvl1pPr>
          </a:lstStyle>
          <a:p>
            <a:pPr algn="ctr"/>
            <a:r>
              <a:rPr lang="en-US" dirty="0" smtClean="0">
                <a:solidFill>
                  <a:srgbClr val="092E4D"/>
                </a:solidFill>
              </a:rPr>
              <a:t>Financial Card Services – Case Study</a:t>
            </a:r>
            <a:endParaRPr lang="en-US" dirty="0">
              <a:solidFill>
                <a:srgbClr val="092E4D"/>
              </a:solidFill>
            </a:endParaRPr>
          </a:p>
        </p:txBody>
      </p:sp>
      <p:sp>
        <p:nvSpPr>
          <p:cNvPr id="24" name="Slide Number Placeholder 4"/>
          <p:cNvSpPr txBox="1">
            <a:spLocks/>
          </p:cNvSpPr>
          <p:nvPr/>
        </p:nvSpPr>
        <p:spPr>
          <a:xfrm>
            <a:off x="7014842" y="4876119"/>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7F7F7F"/>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31C951-9D62-474D-B35D-66AB940D3B2F}" type="slidenum">
              <a:rPr lang="en-US" sz="1000" smtClean="0">
                <a:solidFill>
                  <a:srgbClr val="FFFFFF"/>
                </a:solidFill>
              </a:rPr>
              <a:pPr/>
              <a:t>19</a:t>
            </a:fld>
            <a:endParaRPr lang="en-US" sz="1000" dirty="0">
              <a:solidFill>
                <a:srgbClr val="FFFFFF"/>
              </a:solidFill>
            </a:endParaRPr>
          </a:p>
        </p:txBody>
      </p:sp>
      <p:sp>
        <p:nvSpPr>
          <p:cNvPr id="25" name="Rounded Rectangle 24"/>
          <p:cNvSpPr>
            <a:spLocks noChangeAspect="1"/>
          </p:cNvSpPr>
          <p:nvPr/>
        </p:nvSpPr>
        <p:spPr bwMode="auto">
          <a:xfrm>
            <a:off x="3723212" y="802175"/>
            <a:ext cx="4968395" cy="3979375"/>
          </a:xfrm>
          <a:prstGeom prst="roundRect">
            <a:avLst>
              <a:gd name="adj" fmla="val 3592"/>
            </a:avLst>
          </a:prstGeom>
          <a:solidFill>
            <a:schemeClr val="bg1"/>
          </a:solidFill>
          <a:ln w="9525" cap="flat" cmpd="sng" algn="ctr">
            <a:solidFill>
              <a:schemeClr val="accent2"/>
            </a:solidFill>
            <a:prstDash val="solid"/>
            <a:round/>
            <a:headEnd type="none" w="med" len="med"/>
            <a:tailEnd type="none" w="med" len="med"/>
          </a:ln>
          <a:effectLst/>
        </p:spPr>
        <p:txBody>
          <a:bodyPr rIns="0">
            <a:prstTxWarp prst="textNoShape">
              <a:avLst/>
            </a:prstTxWarp>
          </a:bodyPr>
          <a:lstStyle/>
          <a:p>
            <a:pPr defTabSz="457200">
              <a:defRPr/>
            </a:pPr>
            <a:endParaRPr lang="en-US" sz="1200" dirty="0">
              <a:solidFill>
                <a:srgbClr val="092E4D"/>
              </a:solidFill>
              <a:latin typeface="Arial Narrow" charset="0"/>
            </a:endParaRPr>
          </a:p>
          <a:p>
            <a:pPr defTabSz="457200">
              <a:defRPr/>
            </a:pPr>
            <a:endParaRPr lang="en-US" sz="800" dirty="0">
              <a:solidFill>
                <a:srgbClr val="092E4D"/>
              </a:solidFill>
              <a:latin typeface="Arial Narrow" charset="0"/>
            </a:endParaRPr>
          </a:p>
          <a:p>
            <a:pPr defTabSz="457200">
              <a:defRPr/>
            </a:pPr>
            <a:endParaRPr lang="en-US" sz="1200" b="1" dirty="0">
              <a:solidFill>
                <a:srgbClr val="092E4D"/>
              </a:solidFill>
              <a:latin typeface="Arial Bold" charset="0"/>
              <a:ea typeface="Arial Bold" charset="0"/>
              <a:cs typeface="Arial Bold" charset="0"/>
            </a:endParaRPr>
          </a:p>
        </p:txBody>
      </p:sp>
      <p:sp>
        <p:nvSpPr>
          <p:cNvPr id="29" name="AutoShape 20"/>
          <p:cNvSpPr>
            <a:spLocks noChangeAspect="1" noChangeArrowheads="1"/>
          </p:cNvSpPr>
          <p:nvPr/>
        </p:nvSpPr>
        <p:spPr bwMode="auto">
          <a:xfrm rot="12937952">
            <a:off x="4429918" y="1697350"/>
            <a:ext cx="609600" cy="1447800"/>
          </a:xfrm>
          <a:prstGeom prst="triangle">
            <a:avLst>
              <a:gd name="adj" fmla="val 50000"/>
            </a:avLst>
          </a:prstGeom>
          <a:solidFill>
            <a:schemeClr val="bg1">
              <a:lumMod val="65000"/>
              <a:alpha val="25000"/>
            </a:schemeClr>
          </a:solidFill>
          <a:ln w="9525">
            <a:noFill/>
            <a:miter lim="800000"/>
            <a:headEnd/>
            <a:tailEnd/>
          </a:ln>
        </p:spPr>
        <p:txBody>
          <a:bodyPr wrap="none" anchor="ctr">
            <a:prstTxWarp prst="textNoShape">
              <a:avLst/>
            </a:prstTxWarp>
          </a:bodyPr>
          <a:lstStyle/>
          <a:p>
            <a:pPr defTabSz="457200"/>
            <a:endParaRPr lang="en-US" dirty="0">
              <a:solidFill>
                <a:srgbClr val="092E4D"/>
              </a:solidFill>
            </a:endParaRPr>
          </a:p>
        </p:txBody>
      </p:sp>
      <p:sp>
        <p:nvSpPr>
          <p:cNvPr id="30" name="AutoShape 24"/>
          <p:cNvSpPr>
            <a:spLocks noChangeAspect="1" noChangeArrowheads="1"/>
          </p:cNvSpPr>
          <p:nvPr/>
        </p:nvSpPr>
        <p:spPr bwMode="auto">
          <a:xfrm rot="-4717344">
            <a:off x="6372131" y="276712"/>
            <a:ext cx="896865" cy="2330450"/>
          </a:xfrm>
          <a:prstGeom prst="triangle">
            <a:avLst>
              <a:gd name="adj" fmla="val 50000"/>
            </a:avLst>
          </a:prstGeom>
          <a:solidFill>
            <a:schemeClr val="bg1">
              <a:lumMod val="65000"/>
              <a:alpha val="25000"/>
            </a:schemeClr>
          </a:solidFill>
          <a:ln w="9525">
            <a:noFill/>
            <a:miter lim="800000"/>
            <a:headEnd/>
            <a:tailEnd/>
          </a:ln>
        </p:spPr>
        <p:txBody>
          <a:bodyPr wrap="none" anchor="ctr">
            <a:prstTxWarp prst="textNoShape">
              <a:avLst/>
            </a:prstTxWarp>
          </a:bodyPr>
          <a:lstStyle/>
          <a:p>
            <a:pPr defTabSz="457200"/>
            <a:endParaRPr lang="en-US" dirty="0">
              <a:solidFill>
                <a:srgbClr val="092E4D"/>
              </a:solidFill>
            </a:endParaRPr>
          </a:p>
        </p:txBody>
      </p:sp>
      <p:sp>
        <p:nvSpPr>
          <p:cNvPr id="31" name="AutoShape 28"/>
          <p:cNvSpPr>
            <a:spLocks noChangeAspect="1" noChangeArrowheads="1"/>
          </p:cNvSpPr>
          <p:nvPr/>
        </p:nvSpPr>
        <p:spPr bwMode="auto">
          <a:xfrm rot="39452">
            <a:off x="7464258" y="2202670"/>
            <a:ext cx="496887" cy="1447800"/>
          </a:xfrm>
          <a:prstGeom prst="triangle">
            <a:avLst>
              <a:gd name="adj" fmla="val 50000"/>
            </a:avLst>
          </a:prstGeom>
          <a:solidFill>
            <a:schemeClr val="bg1">
              <a:lumMod val="65000"/>
              <a:alpha val="25000"/>
            </a:schemeClr>
          </a:solidFill>
          <a:ln w="9525">
            <a:noFill/>
            <a:miter lim="800000"/>
            <a:headEnd/>
            <a:tailEnd/>
          </a:ln>
        </p:spPr>
        <p:txBody>
          <a:bodyPr wrap="none" anchor="ctr">
            <a:prstTxWarp prst="textNoShape">
              <a:avLst/>
            </a:prstTxWarp>
          </a:bodyPr>
          <a:lstStyle/>
          <a:p>
            <a:pPr defTabSz="457200"/>
            <a:endParaRPr lang="en-US" dirty="0">
              <a:solidFill>
                <a:srgbClr val="092E4D"/>
              </a:solidFill>
            </a:endParaRPr>
          </a:p>
        </p:txBody>
      </p:sp>
      <p:sp>
        <p:nvSpPr>
          <p:cNvPr id="32" name="AutoShape 30"/>
          <p:cNvSpPr>
            <a:spLocks noChangeAspect="1" noChangeArrowheads="1"/>
          </p:cNvSpPr>
          <p:nvPr/>
        </p:nvSpPr>
        <p:spPr bwMode="auto">
          <a:xfrm rot="4017751">
            <a:off x="5468837" y="2877607"/>
            <a:ext cx="609600" cy="2194860"/>
          </a:xfrm>
          <a:prstGeom prst="triangle">
            <a:avLst>
              <a:gd name="adj" fmla="val 50000"/>
            </a:avLst>
          </a:prstGeom>
          <a:solidFill>
            <a:schemeClr val="bg1">
              <a:lumMod val="65000"/>
              <a:alpha val="25000"/>
            </a:schemeClr>
          </a:solidFill>
          <a:ln w="9525">
            <a:noFill/>
            <a:miter lim="800000"/>
            <a:headEnd/>
            <a:tailEnd/>
          </a:ln>
        </p:spPr>
        <p:txBody>
          <a:bodyPr rot="10800000" vert="eaVert" wrap="none" anchor="ctr">
            <a:prstTxWarp prst="textNoShape">
              <a:avLst/>
            </a:prstTxWarp>
          </a:bodyPr>
          <a:lstStyle/>
          <a:p>
            <a:pPr algn="ctr" defTabSz="457200"/>
            <a:endParaRPr lang="en-US" dirty="0">
              <a:solidFill>
                <a:srgbClr val="092E4D"/>
              </a:solidFill>
            </a:endParaRPr>
          </a:p>
        </p:txBody>
      </p:sp>
      <p:sp>
        <p:nvSpPr>
          <p:cNvPr id="38" name="Rectangle 1058"/>
          <p:cNvSpPr>
            <a:spLocks noChangeArrowheads="1"/>
          </p:cNvSpPr>
          <p:nvPr/>
        </p:nvSpPr>
        <p:spPr bwMode="auto">
          <a:xfrm>
            <a:off x="5804147" y="785149"/>
            <a:ext cx="2120653" cy="1201219"/>
          </a:xfrm>
          <a:prstGeom prst="rect">
            <a:avLst/>
          </a:prstGeom>
          <a:noFill/>
          <a:ln w="9525">
            <a:noFill/>
            <a:miter lim="800000"/>
            <a:headEnd/>
            <a:tailEnd/>
          </a:ln>
        </p:spPr>
        <p:txBody>
          <a:bodyPr anchor="ctr">
            <a:prstTxWarp prst="textNoShape">
              <a:avLst/>
            </a:prstTxWarp>
          </a:bodyPr>
          <a:lstStyle/>
          <a:p>
            <a:pPr algn="ctr" defTabSz="457200"/>
            <a:r>
              <a:rPr lang="en-US" sz="1400" dirty="0">
                <a:solidFill>
                  <a:srgbClr val="092E4D"/>
                </a:solidFill>
              </a:rPr>
              <a:t>Card member initiates voice or video call from app</a:t>
            </a:r>
          </a:p>
        </p:txBody>
      </p:sp>
      <p:sp>
        <p:nvSpPr>
          <p:cNvPr id="39" name="Rectangle 1058"/>
          <p:cNvSpPr>
            <a:spLocks noChangeArrowheads="1"/>
          </p:cNvSpPr>
          <p:nvPr/>
        </p:nvSpPr>
        <p:spPr bwMode="auto">
          <a:xfrm>
            <a:off x="3810000" y="2302090"/>
            <a:ext cx="2272528" cy="789432"/>
          </a:xfrm>
          <a:prstGeom prst="rect">
            <a:avLst/>
          </a:prstGeom>
          <a:noFill/>
          <a:ln w="9525">
            <a:noFill/>
            <a:miter lim="800000"/>
            <a:headEnd/>
            <a:tailEnd/>
          </a:ln>
        </p:spPr>
        <p:txBody>
          <a:bodyPr anchor="ctr">
            <a:prstTxWarp prst="textNoShape">
              <a:avLst/>
            </a:prstTxWarp>
          </a:bodyPr>
          <a:lstStyle/>
          <a:p>
            <a:pPr algn="ctr" defTabSz="457200"/>
            <a:r>
              <a:rPr lang="en-US" sz="1400" dirty="0">
                <a:solidFill>
                  <a:srgbClr val="092E4D"/>
                </a:solidFill>
              </a:rPr>
              <a:t>Call is routed based on caller status/profile, product to agent/concierge</a:t>
            </a:r>
          </a:p>
        </p:txBody>
      </p:sp>
      <p:sp>
        <p:nvSpPr>
          <p:cNvPr id="40" name="Rectangle 1058"/>
          <p:cNvSpPr>
            <a:spLocks noChangeArrowheads="1"/>
          </p:cNvSpPr>
          <p:nvPr/>
        </p:nvSpPr>
        <p:spPr bwMode="auto">
          <a:xfrm>
            <a:off x="5774112" y="3817475"/>
            <a:ext cx="2852358" cy="771215"/>
          </a:xfrm>
          <a:prstGeom prst="rect">
            <a:avLst/>
          </a:prstGeom>
          <a:noFill/>
          <a:ln w="9525">
            <a:noFill/>
            <a:miter lim="800000"/>
            <a:headEnd/>
            <a:tailEnd/>
          </a:ln>
        </p:spPr>
        <p:txBody>
          <a:bodyPr anchor="ctr">
            <a:prstTxWarp prst="textNoShape">
              <a:avLst/>
            </a:prstTxWarp>
          </a:bodyPr>
          <a:lstStyle/>
          <a:p>
            <a:pPr algn="ctr" defTabSz="457200"/>
            <a:r>
              <a:rPr lang="en-US" sz="1400" dirty="0">
                <a:solidFill>
                  <a:srgbClr val="092E4D"/>
                </a:solidFill>
              </a:rPr>
              <a:t> Account info, online activity “screen popped”  to agent / concierge with video call </a:t>
            </a:r>
          </a:p>
        </p:txBody>
      </p:sp>
      <p:grpSp>
        <p:nvGrpSpPr>
          <p:cNvPr id="41" name="Group 40"/>
          <p:cNvGrpSpPr/>
          <p:nvPr/>
        </p:nvGrpSpPr>
        <p:grpSpPr>
          <a:xfrm>
            <a:off x="5573844" y="1358421"/>
            <a:ext cx="3285443" cy="3029231"/>
            <a:chOff x="5631719" y="1190347"/>
            <a:chExt cx="3285443" cy="3029231"/>
          </a:xfrm>
        </p:grpSpPr>
        <p:pic>
          <p:nvPicPr>
            <p:cNvPr id="42" name="Picture 6" descr="http://mockuphone.com/static/images/phones/ipad4_white_landscap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1719" y="1190347"/>
              <a:ext cx="3285443" cy="3029231"/>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43" name="Group 42"/>
            <p:cNvGrpSpPr/>
            <p:nvPr/>
          </p:nvGrpSpPr>
          <p:grpSpPr>
            <a:xfrm>
              <a:off x="6336041" y="2018153"/>
              <a:ext cx="1973636" cy="1365587"/>
              <a:chOff x="6127019" y="1851069"/>
              <a:chExt cx="2087803" cy="1444581"/>
            </a:xfrm>
            <a:effectLst/>
          </p:grpSpPr>
          <p:pic>
            <p:nvPicPr>
              <p:cNvPr id="44"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27019" y="1851069"/>
                <a:ext cx="2087803" cy="1444581"/>
              </a:xfrm>
              <a:prstGeom prst="rect">
                <a:avLst/>
              </a:prstGeom>
              <a:ln>
                <a:solidFill>
                  <a:schemeClr val="bg1">
                    <a:lumMod val="85000"/>
                  </a:schemeClr>
                </a:solidFill>
              </a:ln>
              <a:effectLst/>
            </p:spPr>
          </p:pic>
          <p:pic>
            <p:nvPicPr>
              <p:cNvPr id="45" name="Picture 4" descr="http://1.bp.blogspot.com/-TtJKN9peT8Q/TsK8UZKUuyI/AAAAAAAAALc/FQjX0KFw1is/s1600/phone+answering+service.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198709" y="2033997"/>
                <a:ext cx="899584" cy="635575"/>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46" name="Picture 45" descr="macbookpro_video.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93421" y="3414039"/>
            <a:ext cx="2074636" cy="1270951"/>
          </a:xfrm>
          <a:prstGeom prst="rect">
            <a:avLst/>
          </a:prstGeom>
        </p:spPr>
      </p:pic>
      <p:pic>
        <p:nvPicPr>
          <p:cNvPr id="47" name="Picture 8" descr="https://encrypted-tbn2.gstatic.com/images?q=tbn:ANd9GcSXG_0GsTawqKGDe3G2rr0-OdNiBXQ6l_cl3l11BXbJH2w2IQKi"/>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92519" y="943339"/>
            <a:ext cx="1484398" cy="1142291"/>
          </a:xfrm>
          <a:prstGeom prst="round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163867" y="3500042"/>
            <a:ext cx="1555143" cy="1064548"/>
          </a:xfrm>
          <a:prstGeom prst="rect">
            <a:avLst/>
          </a:prstGeom>
        </p:spPr>
      </p:pic>
      <p:pic>
        <p:nvPicPr>
          <p:cNvPr id="49" name="Picture 3"/>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4240448" y="3948813"/>
            <a:ext cx="1095812" cy="615777"/>
          </a:xfrm>
          <a:prstGeom prst="rect">
            <a:avLst/>
          </a:prstGeom>
          <a:ln>
            <a:noFill/>
          </a:ln>
          <a:effectLst/>
        </p:spPr>
      </p:pic>
      <p:pic>
        <p:nvPicPr>
          <p:cNvPr id="50" name="Picture 4" descr="http://1.bp.blogspot.com/-TtJKN9peT8Q/TsK8UZKUuyI/AAAAAAAAALc/FQjX0KFw1is/s1600/phone+answering+service.jpg"/>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5238667" y="3580822"/>
            <a:ext cx="366165" cy="25591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1"/>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5371994" y="4159673"/>
            <a:ext cx="293435" cy="376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ounded Rectangle 32"/>
          <p:cNvSpPr/>
          <p:nvPr/>
        </p:nvSpPr>
        <p:spPr bwMode="auto">
          <a:xfrm>
            <a:off x="114106" y="774700"/>
            <a:ext cx="3127248" cy="1111250"/>
          </a:xfrm>
          <a:prstGeom prst="roundRect">
            <a:avLst>
              <a:gd name="adj" fmla="val 8103"/>
            </a:avLst>
          </a:prstGeom>
          <a:solidFill>
            <a:schemeClr val="accent1">
              <a:lumMod val="20000"/>
              <a:lumOff val="80000"/>
            </a:schemeClr>
          </a:solidFill>
          <a:ln w="9525" cap="flat" cmpd="sng" algn="ctr">
            <a:noFill/>
            <a:prstDash val="solid"/>
            <a:round/>
            <a:headEnd type="none" w="med" len="med"/>
            <a:tailEnd type="none" w="med" len="med"/>
          </a:ln>
          <a:effectLst/>
        </p:spPr>
        <p:txBody>
          <a:bodyPr rIns="0" anchor="b" anchorCtr="0">
            <a:prstTxWarp prst="textNoShape">
              <a:avLst/>
            </a:prstTxWarp>
          </a:bodyPr>
          <a:lstStyle/>
          <a:p>
            <a:pPr defTabSz="457200"/>
            <a:r>
              <a:rPr lang="en-US" sz="1400" dirty="0">
                <a:solidFill>
                  <a:srgbClr val="092E4D"/>
                </a:solidFill>
                <a:ea typeface="Arial Bold" charset="0"/>
                <a:cs typeface="Arial Bold" charset="0"/>
              </a:rPr>
              <a:t>Enabling initial 45K platinum members with video collaboration with CC Agents through  tablet App or MYCA web portal </a:t>
            </a:r>
          </a:p>
        </p:txBody>
      </p:sp>
      <p:sp>
        <p:nvSpPr>
          <p:cNvPr id="34" name="Round Same Side Corner Rectangle 33"/>
          <p:cNvSpPr/>
          <p:nvPr/>
        </p:nvSpPr>
        <p:spPr bwMode="auto">
          <a:xfrm>
            <a:off x="107629" y="787398"/>
            <a:ext cx="3133725" cy="321311"/>
          </a:xfrm>
          <a:prstGeom prst="round2SameRect">
            <a:avLst/>
          </a:prstGeom>
          <a:solidFill>
            <a:schemeClr val="tx2"/>
          </a:solidFill>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defTabSz="457200">
              <a:defRPr/>
            </a:pPr>
            <a:r>
              <a:rPr lang="en-US" sz="1600" b="1" dirty="0">
                <a:solidFill>
                  <a:prstClr val="white"/>
                </a:solidFill>
              </a:rPr>
              <a:t>Use Case </a:t>
            </a:r>
          </a:p>
        </p:txBody>
      </p:sp>
      <p:sp>
        <p:nvSpPr>
          <p:cNvPr id="35" name="Rounded Rectangle 34"/>
          <p:cNvSpPr/>
          <p:nvPr/>
        </p:nvSpPr>
        <p:spPr bwMode="auto">
          <a:xfrm>
            <a:off x="115266" y="1962150"/>
            <a:ext cx="3126088" cy="1732227"/>
          </a:xfrm>
          <a:prstGeom prst="roundRect">
            <a:avLst>
              <a:gd name="adj" fmla="val 8660"/>
            </a:avLst>
          </a:prstGeom>
          <a:solidFill>
            <a:schemeClr val="accent1">
              <a:lumMod val="20000"/>
              <a:lumOff val="80000"/>
            </a:schemeClr>
          </a:solidFill>
          <a:ln w="9525" cap="flat" cmpd="sng" algn="ctr">
            <a:noFill/>
            <a:prstDash val="solid"/>
            <a:round/>
            <a:headEnd type="none" w="med" len="med"/>
            <a:tailEnd type="none" w="med" len="med"/>
          </a:ln>
          <a:effectLst/>
        </p:spPr>
        <p:txBody>
          <a:bodyPr rIns="0" anchor="b" anchorCtr="0">
            <a:prstTxWarp prst="textNoShape">
              <a:avLst/>
            </a:prstTxWarp>
          </a:bodyPr>
          <a:lstStyle/>
          <a:p>
            <a:pPr defTabSz="457200">
              <a:defRPr/>
            </a:pPr>
            <a:endParaRPr lang="en-US" sz="1600" b="1" dirty="0">
              <a:solidFill>
                <a:srgbClr val="092E4D"/>
              </a:solidFill>
              <a:ea typeface="Arial Bold" charset="0"/>
              <a:cs typeface="Arial Bold" charset="0"/>
            </a:endParaRPr>
          </a:p>
          <a:p>
            <a:pPr marL="176213" indent="-176213" defTabSz="457200">
              <a:buFont typeface="Arial"/>
              <a:buChar char="•"/>
              <a:defRPr/>
            </a:pPr>
            <a:r>
              <a:rPr lang="en-US" sz="1400" dirty="0">
                <a:solidFill>
                  <a:srgbClr val="092E4D"/>
                </a:solidFill>
                <a:ea typeface="Arial Bold" charset="0"/>
                <a:cs typeface="Arial Bold" charset="0"/>
              </a:rPr>
              <a:t>Reinforce value of the card</a:t>
            </a:r>
          </a:p>
          <a:p>
            <a:pPr marL="176213" indent="-176213" defTabSz="457200">
              <a:buFont typeface="Arial"/>
              <a:buChar char="•"/>
              <a:defRPr/>
            </a:pPr>
            <a:r>
              <a:rPr lang="en-US" sz="1400" dirty="0">
                <a:solidFill>
                  <a:srgbClr val="092E4D"/>
                </a:solidFill>
                <a:ea typeface="Arial Bold" charset="0"/>
                <a:cs typeface="Arial Bold" charset="0"/>
              </a:rPr>
              <a:t>Higher CSAT - 4 pts increase in NPS</a:t>
            </a:r>
          </a:p>
          <a:p>
            <a:pPr marL="176213" indent="-176213" defTabSz="457200">
              <a:buFont typeface="Arial"/>
              <a:buChar char="•"/>
              <a:defRPr/>
            </a:pPr>
            <a:r>
              <a:rPr lang="en-US" sz="1400" dirty="0">
                <a:solidFill>
                  <a:srgbClr val="092E4D"/>
                </a:solidFill>
                <a:ea typeface="Arial Bold" charset="0"/>
                <a:cs typeface="Arial Bold" charset="0"/>
              </a:rPr>
              <a:t>Higher conversion rate + upsell</a:t>
            </a:r>
          </a:p>
          <a:p>
            <a:pPr marL="176213" indent="-176213" defTabSz="457200">
              <a:buFont typeface="Arial"/>
              <a:buChar char="•"/>
              <a:defRPr/>
            </a:pPr>
            <a:r>
              <a:rPr lang="en-US" sz="1400" dirty="0">
                <a:solidFill>
                  <a:srgbClr val="092E4D"/>
                </a:solidFill>
                <a:ea typeface="Arial Bold" charset="0"/>
                <a:cs typeface="Arial Bold" charset="0"/>
              </a:rPr>
              <a:t>Stronger client-advisor relationships</a:t>
            </a:r>
          </a:p>
          <a:p>
            <a:pPr marL="176213" indent="-176213" defTabSz="457200">
              <a:buFont typeface="Arial"/>
              <a:buChar char="•"/>
              <a:defRPr/>
            </a:pPr>
            <a:r>
              <a:rPr lang="en-US" sz="1400" dirty="0">
                <a:solidFill>
                  <a:srgbClr val="092E4D"/>
                </a:solidFill>
                <a:ea typeface="Arial Bold" charset="0"/>
                <a:cs typeface="Arial Bold" charset="0"/>
              </a:rPr>
              <a:t>Agents get more human, personal experience</a:t>
            </a:r>
          </a:p>
        </p:txBody>
      </p:sp>
      <p:sp>
        <p:nvSpPr>
          <p:cNvPr id="36" name="Round Same Side Corner Rectangle 35"/>
          <p:cNvSpPr/>
          <p:nvPr/>
        </p:nvSpPr>
        <p:spPr bwMode="auto">
          <a:xfrm>
            <a:off x="94929" y="2006599"/>
            <a:ext cx="3136392" cy="321311"/>
          </a:xfrm>
          <a:prstGeom prst="round2SameRect">
            <a:avLst/>
          </a:prstGeom>
          <a:solidFill>
            <a:schemeClr val="tx2"/>
          </a:solidFill>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defTabSz="457200">
              <a:defRPr/>
            </a:pPr>
            <a:r>
              <a:rPr lang="en-US" sz="1600" b="1" dirty="0">
                <a:solidFill>
                  <a:prstClr val="white"/>
                </a:solidFill>
                <a:ea typeface="MS PGothic" pitchFamily="34" charset="-128"/>
                <a:cs typeface="MS PGothic" pitchFamily="34" charset="-128"/>
              </a:rPr>
              <a:t> Impact</a:t>
            </a:r>
          </a:p>
        </p:txBody>
      </p:sp>
      <p:sp>
        <p:nvSpPr>
          <p:cNvPr id="37" name="Rounded Rectangle 36"/>
          <p:cNvSpPr/>
          <p:nvPr/>
        </p:nvSpPr>
        <p:spPr bwMode="auto">
          <a:xfrm>
            <a:off x="116310" y="3729526"/>
            <a:ext cx="3125044" cy="1128224"/>
          </a:xfrm>
          <a:prstGeom prst="roundRect">
            <a:avLst>
              <a:gd name="adj" fmla="val 6653"/>
            </a:avLst>
          </a:prstGeom>
          <a:solidFill>
            <a:schemeClr val="accent1">
              <a:lumMod val="20000"/>
              <a:lumOff val="80000"/>
            </a:schemeClr>
          </a:solidFill>
          <a:ln w="9525" cap="flat" cmpd="sng" algn="ctr">
            <a:noFill/>
            <a:prstDash val="solid"/>
            <a:round/>
            <a:headEnd type="none" w="med" len="med"/>
            <a:tailEnd type="none" w="med" len="med"/>
          </a:ln>
          <a:effectLst/>
        </p:spPr>
        <p:txBody>
          <a:bodyPr rIns="0" anchor="b" anchorCtr="0">
            <a:prstTxWarp prst="textNoShape">
              <a:avLst/>
            </a:prstTxWarp>
          </a:bodyPr>
          <a:lstStyle/>
          <a:p>
            <a:pPr marL="176213" indent="-176213" defTabSz="457200">
              <a:buFont typeface="Arial"/>
              <a:buChar char="•"/>
              <a:defRPr/>
            </a:pPr>
            <a:r>
              <a:rPr lang="it-IT" sz="1400" dirty="0">
                <a:solidFill>
                  <a:srgbClr val="092E4D"/>
                </a:solidFill>
                <a:ea typeface="Arial Bold" charset="0"/>
                <a:cs typeface="Arial Bold" charset="0"/>
              </a:rPr>
              <a:t>Fusion Client SDK &amp; Palettes</a:t>
            </a:r>
          </a:p>
          <a:p>
            <a:pPr marL="176213" indent="-176213" defTabSz="457200">
              <a:buFont typeface="Arial"/>
              <a:buChar char="•"/>
              <a:defRPr/>
            </a:pPr>
            <a:r>
              <a:rPr lang="it-IT" sz="1400" dirty="0">
                <a:solidFill>
                  <a:srgbClr val="092E4D"/>
                </a:solidFill>
                <a:ea typeface="Arial Bold" charset="0"/>
                <a:cs typeface="Arial Bold" charset="0"/>
              </a:rPr>
              <a:t>UCCE Contact Center (CVP,ICM, EX-60, Finesse)</a:t>
            </a:r>
          </a:p>
        </p:txBody>
      </p:sp>
      <p:sp>
        <p:nvSpPr>
          <p:cNvPr id="52" name="Round Same Side Corner Rectangle 51"/>
          <p:cNvSpPr/>
          <p:nvPr/>
        </p:nvSpPr>
        <p:spPr bwMode="auto">
          <a:xfrm>
            <a:off x="107629" y="3773974"/>
            <a:ext cx="3133725" cy="321311"/>
          </a:xfrm>
          <a:prstGeom prst="round2SameRect">
            <a:avLst/>
          </a:prstGeom>
          <a:solidFill>
            <a:schemeClr val="tx2"/>
          </a:solidFill>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defTabSz="457200">
              <a:defRPr/>
            </a:pPr>
            <a:r>
              <a:rPr lang="en-US" sz="1600" b="1" dirty="0">
                <a:solidFill>
                  <a:prstClr val="white"/>
                </a:solidFill>
              </a:rPr>
              <a:t>Technology</a:t>
            </a:r>
          </a:p>
        </p:txBody>
      </p:sp>
    </p:spTree>
    <p:extLst>
      <p:ext uri="{BB962C8B-B14F-4D97-AF65-F5344CB8AC3E}">
        <p14:creationId xmlns:p14="http://schemas.microsoft.com/office/powerpoint/2010/main" val="3253678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950"/>
            <a:ext cx="9156700" cy="5143500"/>
          </a:xfrm>
          <a:prstGeom prst="rect">
            <a:avLst/>
          </a:prstGeom>
        </p:spPr>
      </p:pic>
      <p:sp>
        <p:nvSpPr>
          <p:cNvPr id="11" name="Rounded Rectangle 10"/>
          <p:cNvSpPr/>
          <p:nvPr/>
        </p:nvSpPr>
        <p:spPr>
          <a:xfrm>
            <a:off x="434217" y="2708927"/>
            <a:ext cx="1849366" cy="1828746"/>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 name="Rectangle 1"/>
          <p:cNvSpPr/>
          <p:nvPr/>
        </p:nvSpPr>
        <p:spPr>
          <a:xfrm>
            <a:off x="1358900" y="1797650"/>
            <a:ext cx="7823200" cy="1821850"/>
          </a:xfrm>
          <a:prstGeom prst="rect">
            <a:avLst/>
          </a:prstGeom>
          <a:solidFill>
            <a:schemeClr val="bg1"/>
          </a:solidFill>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406400" y="1329562"/>
            <a:ext cx="2795951" cy="2750789"/>
          </a:xfrm>
          <a:prstGeom prst="roundRect">
            <a:avLst>
              <a:gd name="adj" fmla="val 50000"/>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6" name="Content Placeholder 5"/>
          <p:cNvSpPr>
            <a:spLocks noGrp="1"/>
          </p:cNvSpPr>
          <p:nvPr>
            <p:ph idx="1"/>
          </p:nvPr>
        </p:nvSpPr>
        <p:spPr>
          <a:xfrm>
            <a:off x="12700" y="1848450"/>
            <a:ext cx="9143999" cy="1625000"/>
          </a:xfrm>
        </p:spPr>
        <p:txBody>
          <a:bodyPr anchor="ctr">
            <a:normAutofit fontScale="92500"/>
          </a:bodyPr>
          <a:lstStyle/>
          <a:p>
            <a:pPr marL="0" indent="0" algn="ctr">
              <a:spcAft>
                <a:spcPts val="600"/>
              </a:spcAft>
              <a:buNone/>
            </a:pPr>
            <a:r>
              <a:rPr lang="en-US" sz="3100" dirty="0">
                <a:solidFill>
                  <a:srgbClr val="234F77"/>
                </a:solidFill>
                <a:cs typeface="Calibri"/>
              </a:rPr>
              <a:t>CaféX provides </a:t>
            </a:r>
            <a:r>
              <a:rPr lang="en-US" sz="3100" b="1" dirty="0">
                <a:solidFill>
                  <a:schemeClr val="accent2">
                    <a:lumMod val="50000"/>
                  </a:schemeClr>
                </a:solidFill>
                <a:cs typeface="Calibri"/>
              </a:rPr>
              <a:t>real-time </a:t>
            </a:r>
            <a:r>
              <a:rPr lang="en-US" sz="3100" b="1" dirty="0" smtClean="0">
                <a:solidFill>
                  <a:schemeClr val="accent2">
                    <a:lumMod val="50000"/>
                  </a:schemeClr>
                </a:solidFill>
                <a:cs typeface="Calibri"/>
              </a:rPr>
              <a:t>contextual engagement </a:t>
            </a:r>
            <a:r>
              <a:rPr lang="en-US" sz="3100" dirty="0">
                <a:solidFill>
                  <a:srgbClr val="234F77"/>
                </a:solidFill>
                <a:cs typeface="Calibri"/>
              </a:rPr>
              <a:t>solutions.</a:t>
            </a:r>
            <a:r>
              <a:rPr lang="en-US" sz="3100" b="1" dirty="0">
                <a:solidFill>
                  <a:srgbClr val="234F77"/>
                </a:solidFill>
                <a:cs typeface="Calibri"/>
              </a:rPr>
              <a:t> </a:t>
            </a:r>
          </a:p>
          <a:p>
            <a:pPr marL="0" indent="0" algn="ctr">
              <a:spcBef>
                <a:spcPts val="0"/>
              </a:spcBef>
              <a:buNone/>
            </a:pPr>
            <a:endParaRPr lang="en-US" sz="1300" dirty="0" smtClean="0">
              <a:solidFill>
                <a:srgbClr val="234F77"/>
              </a:solidFill>
              <a:cs typeface="Calibri"/>
            </a:endParaRPr>
          </a:p>
          <a:p>
            <a:pPr marL="0" indent="0" algn="ctr">
              <a:spcBef>
                <a:spcPts val="0"/>
              </a:spcBef>
              <a:buNone/>
            </a:pPr>
            <a:r>
              <a:rPr lang="en-US" sz="1900" dirty="0" smtClean="0">
                <a:solidFill>
                  <a:srgbClr val="234F77"/>
                </a:solidFill>
                <a:cs typeface="Calibri"/>
              </a:rPr>
              <a:t>Our </a:t>
            </a:r>
            <a:r>
              <a:rPr lang="en-US" sz="1900" dirty="0">
                <a:solidFill>
                  <a:srgbClr val="234F77"/>
                </a:solidFill>
                <a:cs typeface="Calibri"/>
              </a:rPr>
              <a:t>software </a:t>
            </a:r>
            <a:r>
              <a:rPr lang="en-US" sz="1900" dirty="0" smtClean="0">
                <a:solidFill>
                  <a:srgbClr val="234F77"/>
                </a:solidFill>
                <a:cs typeface="Calibri"/>
              </a:rPr>
              <a:t>makes </a:t>
            </a:r>
            <a:r>
              <a:rPr lang="en-US" sz="1900" dirty="0">
                <a:solidFill>
                  <a:srgbClr val="234F77"/>
                </a:solidFill>
                <a:cs typeface="Calibri"/>
              </a:rPr>
              <a:t>it </a:t>
            </a:r>
            <a:r>
              <a:rPr lang="en-US" sz="1900" dirty="0" smtClean="0">
                <a:solidFill>
                  <a:srgbClr val="234F77"/>
                </a:solidFill>
                <a:cs typeface="Calibri"/>
              </a:rPr>
              <a:t>simple </a:t>
            </a:r>
            <a:r>
              <a:rPr lang="en-US" sz="1900" dirty="0">
                <a:solidFill>
                  <a:srgbClr val="234F77"/>
                </a:solidFill>
                <a:cs typeface="Calibri"/>
              </a:rPr>
              <a:t>for companies to transform online customer engagement and mobile workforce collaboration.</a:t>
            </a:r>
          </a:p>
        </p:txBody>
      </p:sp>
      <p:sp>
        <p:nvSpPr>
          <p:cNvPr id="7" name="Footer Placeholder 6"/>
          <p:cNvSpPr>
            <a:spLocks noGrp="1"/>
          </p:cNvSpPr>
          <p:nvPr>
            <p:ph type="ftr" sz="quarter" idx="11"/>
          </p:nvPr>
        </p:nvSpPr>
        <p:spPr>
          <a:xfrm>
            <a:off x="180199" y="4767263"/>
            <a:ext cx="3898938" cy="273844"/>
          </a:xfrm>
        </p:spPr>
        <p:txBody>
          <a:bodyPr/>
          <a:lstStyle/>
          <a:p>
            <a:r>
              <a:rPr lang="en-US" dirty="0" smtClean="0"/>
              <a:t>CaféX Communications Confidential © 2014 – All Rights Reserved. </a:t>
            </a:r>
            <a:endParaRPr lang="en-US" dirty="0"/>
          </a:p>
        </p:txBody>
      </p:sp>
      <p:sp>
        <p:nvSpPr>
          <p:cNvPr id="8" name="Slide Number Placeholder 7"/>
          <p:cNvSpPr>
            <a:spLocks noGrp="1"/>
          </p:cNvSpPr>
          <p:nvPr>
            <p:ph type="sldNum" sz="quarter" idx="12"/>
          </p:nvPr>
        </p:nvSpPr>
        <p:spPr>
          <a:xfrm>
            <a:off x="6833417" y="4767263"/>
            <a:ext cx="2133600" cy="273844"/>
          </a:xfrm>
        </p:spPr>
        <p:txBody>
          <a:bodyPr/>
          <a:lstStyle/>
          <a:p>
            <a:fld id="{0431C951-9D62-474D-B35D-66AB940D3B2F}" type="slidenum">
              <a:rPr lang="en-US" smtClean="0"/>
              <a:pPr/>
              <a:t>2</a:t>
            </a:fld>
            <a:endParaRPr lang="en-US"/>
          </a:p>
        </p:txBody>
      </p:sp>
      <p:sp>
        <p:nvSpPr>
          <p:cNvPr id="14" name="Rounded Rectangle 13"/>
          <p:cNvSpPr/>
          <p:nvPr/>
        </p:nvSpPr>
        <p:spPr>
          <a:xfrm rot="10800000">
            <a:off x="-310070" y="3033957"/>
            <a:ext cx="1195279" cy="1171085"/>
          </a:xfrm>
          <a:prstGeom prst="roundRect">
            <a:avLst>
              <a:gd name="adj" fmla="val 50000"/>
            </a:avLst>
          </a:prstGeom>
          <a:gradFill flip="none" rotWithShape="1">
            <a:gsLst>
              <a:gs pos="0">
                <a:srgbClr val="057550">
                  <a:alpha val="40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j-lt"/>
              <a:ea typeface="+mn-ea"/>
              <a:cs typeface="+mn-cs"/>
            </a:endParaRPr>
          </a:p>
        </p:txBody>
      </p:sp>
      <p:sp>
        <p:nvSpPr>
          <p:cNvPr id="20" name="Rounded Rectangle 19"/>
          <p:cNvSpPr/>
          <p:nvPr/>
        </p:nvSpPr>
        <p:spPr>
          <a:xfrm>
            <a:off x="8357417" y="1334613"/>
            <a:ext cx="618671" cy="62027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1" name="Rounded Rectangle 20"/>
          <p:cNvSpPr/>
          <p:nvPr/>
        </p:nvSpPr>
        <p:spPr>
          <a:xfrm>
            <a:off x="8875982" y="981065"/>
            <a:ext cx="1717524" cy="1727862"/>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3" name="Rounded Rectangle 22"/>
          <p:cNvSpPr/>
          <p:nvPr/>
        </p:nvSpPr>
        <p:spPr>
          <a:xfrm rot="10800000">
            <a:off x="8230752" y="1772854"/>
            <a:ext cx="320966" cy="314469"/>
          </a:xfrm>
          <a:prstGeom prst="roundRect">
            <a:avLst>
              <a:gd name="adj" fmla="val 50000"/>
            </a:avLst>
          </a:prstGeom>
          <a:gradFill flip="none" rotWithShape="1">
            <a:gsLst>
              <a:gs pos="0">
                <a:srgbClr val="057550">
                  <a:alpha val="40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j-lt"/>
              <a:ea typeface="+mn-ea"/>
              <a:cs typeface="+mn-cs"/>
            </a:endParaRPr>
          </a:p>
        </p:txBody>
      </p:sp>
    </p:spTree>
    <p:extLst>
      <p:ext uri="{BB962C8B-B14F-4D97-AF65-F5344CB8AC3E}">
        <p14:creationId xmlns:p14="http://schemas.microsoft.com/office/powerpoint/2010/main" val="11092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a:spLocks noChangeAspect="1"/>
          </p:cNvSpPr>
          <p:nvPr/>
        </p:nvSpPr>
        <p:spPr bwMode="auto">
          <a:xfrm>
            <a:off x="3723213" y="787399"/>
            <a:ext cx="4968395" cy="3979375"/>
          </a:xfrm>
          <a:prstGeom prst="roundRect">
            <a:avLst>
              <a:gd name="adj" fmla="val 3592"/>
            </a:avLst>
          </a:prstGeom>
          <a:solidFill>
            <a:schemeClr val="bg1"/>
          </a:solidFill>
          <a:ln w="9525" cap="flat" cmpd="sng" algn="ctr">
            <a:solidFill>
              <a:schemeClr val="accent1"/>
            </a:solidFill>
            <a:prstDash val="solid"/>
            <a:round/>
            <a:headEnd type="none" w="med" len="med"/>
            <a:tailEnd type="none" w="med" len="med"/>
          </a:ln>
          <a:effectLst/>
        </p:spPr>
        <p:txBody>
          <a:bodyPr rIns="0">
            <a:prstTxWarp prst="textNoShape">
              <a:avLst/>
            </a:prstTxWarp>
          </a:bodyPr>
          <a:lstStyle/>
          <a:p>
            <a:pPr>
              <a:defRPr/>
            </a:pPr>
            <a:endParaRPr lang="en-US" sz="1200" dirty="0">
              <a:latin typeface="Arial Narrow" charset="0"/>
            </a:endParaRPr>
          </a:p>
          <a:p>
            <a:pPr>
              <a:defRPr/>
            </a:pPr>
            <a:endParaRPr lang="en-US" sz="800" dirty="0">
              <a:latin typeface="Arial Narrow" charset="0"/>
            </a:endParaRPr>
          </a:p>
          <a:p>
            <a:pPr>
              <a:defRPr/>
            </a:pPr>
            <a:endParaRPr lang="en-US" sz="1200" b="1" dirty="0">
              <a:latin typeface="Arial Bold" charset="0"/>
              <a:ea typeface="Arial Bold" charset="0"/>
              <a:cs typeface="Arial Bold" charset="0"/>
            </a:endParaRPr>
          </a:p>
        </p:txBody>
      </p:sp>
      <p:sp>
        <p:nvSpPr>
          <p:cNvPr id="27" name="AutoShape 20"/>
          <p:cNvSpPr>
            <a:spLocks noChangeAspect="1" noChangeArrowheads="1"/>
          </p:cNvSpPr>
          <p:nvPr/>
        </p:nvSpPr>
        <p:spPr bwMode="auto">
          <a:xfrm rot="12937952">
            <a:off x="4429918" y="1655151"/>
            <a:ext cx="609600" cy="1447800"/>
          </a:xfrm>
          <a:prstGeom prst="triangle">
            <a:avLst>
              <a:gd name="adj" fmla="val 50000"/>
            </a:avLst>
          </a:prstGeom>
          <a:solidFill>
            <a:schemeClr val="bg1">
              <a:lumMod val="75000"/>
              <a:alpha val="25000"/>
            </a:schemeClr>
          </a:solidFill>
          <a:ln w="9525">
            <a:noFill/>
            <a:miter lim="800000"/>
            <a:headEnd/>
            <a:tailEnd/>
          </a:ln>
        </p:spPr>
        <p:txBody>
          <a:bodyPr wrap="none" anchor="ctr">
            <a:prstTxWarp prst="textNoShape">
              <a:avLst/>
            </a:prstTxWarp>
          </a:bodyPr>
          <a:lstStyle/>
          <a:p>
            <a:endParaRPr lang="en-US" dirty="0"/>
          </a:p>
        </p:txBody>
      </p:sp>
      <p:sp>
        <p:nvSpPr>
          <p:cNvPr id="33" name="AutoShape 24"/>
          <p:cNvSpPr>
            <a:spLocks noChangeAspect="1" noChangeArrowheads="1"/>
          </p:cNvSpPr>
          <p:nvPr/>
        </p:nvSpPr>
        <p:spPr bwMode="auto">
          <a:xfrm rot="-4717344">
            <a:off x="6372131" y="171013"/>
            <a:ext cx="896865" cy="2330450"/>
          </a:xfrm>
          <a:prstGeom prst="triangle">
            <a:avLst>
              <a:gd name="adj" fmla="val 50000"/>
            </a:avLst>
          </a:prstGeom>
          <a:solidFill>
            <a:schemeClr val="bg1">
              <a:lumMod val="75000"/>
              <a:alpha val="25000"/>
            </a:schemeClr>
          </a:solidFill>
          <a:ln w="9525">
            <a:noFill/>
            <a:miter lim="800000"/>
            <a:headEnd/>
            <a:tailEnd/>
          </a:ln>
        </p:spPr>
        <p:txBody>
          <a:bodyPr wrap="none" anchor="ctr">
            <a:prstTxWarp prst="textNoShape">
              <a:avLst/>
            </a:prstTxWarp>
          </a:bodyPr>
          <a:lstStyle/>
          <a:p>
            <a:endParaRPr lang="en-US" dirty="0"/>
          </a:p>
        </p:txBody>
      </p:sp>
      <p:sp>
        <p:nvSpPr>
          <p:cNvPr id="34" name="AutoShape 28"/>
          <p:cNvSpPr>
            <a:spLocks noChangeAspect="1" noChangeArrowheads="1"/>
          </p:cNvSpPr>
          <p:nvPr/>
        </p:nvSpPr>
        <p:spPr bwMode="auto">
          <a:xfrm rot="39452">
            <a:off x="7464258" y="2160471"/>
            <a:ext cx="496887" cy="1447800"/>
          </a:xfrm>
          <a:prstGeom prst="triangle">
            <a:avLst>
              <a:gd name="adj" fmla="val 50000"/>
            </a:avLst>
          </a:prstGeom>
          <a:solidFill>
            <a:schemeClr val="accent1">
              <a:alpha val="25000"/>
            </a:schemeClr>
          </a:solidFill>
          <a:ln w="9525">
            <a:noFill/>
            <a:miter lim="800000"/>
            <a:headEnd/>
            <a:tailEnd/>
          </a:ln>
        </p:spPr>
        <p:txBody>
          <a:bodyPr wrap="none" anchor="ctr">
            <a:prstTxWarp prst="textNoShape">
              <a:avLst/>
            </a:prstTxWarp>
          </a:bodyPr>
          <a:lstStyle/>
          <a:p>
            <a:endParaRPr lang="en-US" dirty="0"/>
          </a:p>
        </p:txBody>
      </p:sp>
      <p:sp>
        <p:nvSpPr>
          <p:cNvPr id="35" name="AutoShape 30"/>
          <p:cNvSpPr>
            <a:spLocks noChangeAspect="1" noChangeArrowheads="1"/>
          </p:cNvSpPr>
          <p:nvPr/>
        </p:nvSpPr>
        <p:spPr bwMode="auto">
          <a:xfrm rot="4017751">
            <a:off x="5468837" y="2835408"/>
            <a:ext cx="609600" cy="2194860"/>
          </a:xfrm>
          <a:prstGeom prst="triangle">
            <a:avLst>
              <a:gd name="adj" fmla="val 50000"/>
            </a:avLst>
          </a:prstGeom>
          <a:solidFill>
            <a:schemeClr val="bg1">
              <a:lumMod val="75000"/>
              <a:alpha val="25000"/>
            </a:schemeClr>
          </a:solidFill>
          <a:ln w="9525">
            <a:noFill/>
            <a:miter lim="800000"/>
            <a:headEnd/>
            <a:tailEnd/>
          </a:ln>
        </p:spPr>
        <p:txBody>
          <a:bodyPr rot="10800000" vert="eaVert" wrap="none" anchor="ctr">
            <a:prstTxWarp prst="textNoShape">
              <a:avLst/>
            </a:prstTxWarp>
          </a:bodyPr>
          <a:lstStyle/>
          <a:p>
            <a:pPr algn="ctr"/>
            <a:endParaRPr lang="en-US" dirty="0"/>
          </a:p>
        </p:txBody>
      </p:sp>
      <p:sp>
        <p:nvSpPr>
          <p:cNvPr id="2" name="Footer Placeholder 1"/>
          <p:cNvSpPr>
            <a:spLocks noGrp="1"/>
          </p:cNvSpPr>
          <p:nvPr>
            <p:ph type="ftr" sz="quarter" idx="11"/>
          </p:nvPr>
        </p:nvSpPr>
        <p:spPr/>
        <p:txBody>
          <a:bodyPr/>
          <a:lstStyle/>
          <a:p>
            <a:r>
              <a:rPr lang="en-US" smtClean="0">
                <a:solidFill>
                  <a:schemeClr val="bg1"/>
                </a:solidFill>
              </a:rPr>
              <a:t>CaféX Communications Confidential © 2013 – All Rights Reserved. </a:t>
            </a:r>
            <a:endParaRPr lang="en-US" dirty="0">
              <a:solidFill>
                <a:schemeClr val="bg1"/>
              </a:solidFill>
            </a:endParaRPr>
          </a:p>
        </p:txBody>
      </p:sp>
      <p:sp>
        <p:nvSpPr>
          <p:cNvPr id="3" name="Slide Number Placeholder 2"/>
          <p:cNvSpPr>
            <a:spLocks noGrp="1"/>
          </p:cNvSpPr>
          <p:nvPr>
            <p:ph type="sldNum" sz="quarter" idx="12"/>
          </p:nvPr>
        </p:nvSpPr>
        <p:spPr>
          <a:xfrm>
            <a:off x="7061876" y="4468412"/>
            <a:ext cx="2133600" cy="273844"/>
          </a:xfrm>
        </p:spPr>
        <p:txBody>
          <a:bodyPr/>
          <a:lstStyle/>
          <a:p>
            <a:fld id="{0431C951-9D62-474D-B35D-66AB940D3B2F}" type="slidenum">
              <a:rPr lang="en-US" sz="1000" smtClean="0">
                <a:solidFill>
                  <a:srgbClr val="FFFFFF"/>
                </a:solidFill>
              </a:rPr>
              <a:t>20</a:t>
            </a:fld>
            <a:endParaRPr lang="en-US" sz="1000" dirty="0">
              <a:solidFill>
                <a:srgbClr val="FFFFFF"/>
              </a:solidFill>
            </a:endParaRPr>
          </a:p>
        </p:txBody>
      </p:sp>
      <p:sp>
        <p:nvSpPr>
          <p:cNvPr id="8" name="Title 14"/>
          <p:cNvSpPr txBox="1">
            <a:spLocks/>
          </p:cNvSpPr>
          <p:nvPr/>
        </p:nvSpPr>
        <p:spPr>
          <a:xfrm>
            <a:off x="325437" y="62724"/>
            <a:ext cx="8818563" cy="685800"/>
          </a:xfrm>
          <a:prstGeom prst="rect">
            <a:avLst/>
          </a:prstGeom>
        </p:spPr>
        <p:txBody>
          <a:bodyPr vert="horz" lIns="91440" tIns="45720" rIns="91440" bIns="45720" rtlCol="0" anchor="ctr">
            <a:noAutofit/>
          </a:bodyPr>
          <a:lstStyle>
            <a:lvl1pPr algn="l" defTabSz="457200" rtl="0" eaLnBrk="1" latinLnBrk="0" hangingPunct="1">
              <a:lnSpc>
                <a:spcPct val="80000"/>
              </a:lnSpc>
              <a:spcBef>
                <a:spcPct val="0"/>
              </a:spcBef>
              <a:buNone/>
              <a:defRPr sz="3200" b="1" kern="1200">
                <a:solidFill>
                  <a:schemeClr val="tx1"/>
                </a:solidFill>
                <a:effectLst/>
                <a:latin typeface="+mj-lt"/>
                <a:ea typeface="+mj-ea"/>
                <a:cs typeface="+mj-cs"/>
              </a:defRPr>
            </a:lvl1pPr>
          </a:lstStyle>
          <a:p>
            <a:pPr algn="ctr"/>
            <a:r>
              <a:rPr lang="en-US" dirty="0" smtClean="0"/>
              <a:t>Banking with IVR Bypass – Case Study</a:t>
            </a:r>
            <a:endParaRPr lang="en-US" dirty="0"/>
          </a:p>
        </p:txBody>
      </p:sp>
      <p:sp>
        <p:nvSpPr>
          <p:cNvPr id="19" name="Rectangle 1058"/>
          <p:cNvSpPr>
            <a:spLocks noChangeArrowheads="1"/>
          </p:cNvSpPr>
          <p:nvPr/>
        </p:nvSpPr>
        <p:spPr bwMode="auto">
          <a:xfrm>
            <a:off x="5804147" y="1002031"/>
            <a:ext cx="2120653" cy="807720"/>
          </a:xfrm>
          <a:prstGeom prst="rect">
            <a:avLst/>
          </a:prstGeom>
          <a:noFill/>
          <a:ln w="9525">
            <a:noFill/>
            <a:miter lim="800000"/>
            <a:headEnd/>
            <a:tailEnd/>
          </a:ln>
        </p:spPr>
        <p:txBody>
          <a:bodyPr anchor="ctr">
            <a:prstTxWarp prst="textNoShape">
              <a:avLst/>
            </a:prstTxWarp>
          </a:bodyPr>
          <a:lstStyle/>
          <a:p>
            <a:pPr algn="ctr"/>
            <a:r>
              <a:rPr lang="en-US" sz="1400" dirty="0"/>
              <a:t>Click to video call from web portal </a:t>
            </a:r>
          </a:p>
        </p:txBody>
      </p:sp>
      <p:sp>
        <p:nvSpPr>
          <p:cNvPr id="20" name="Rectangle 1058"/>
          <p:cNvSpPr>
            <a:spLocks noChangeArrowheads="1"/>
          </p:cNvSpPr>
          <p:nvPr/>
        </p:nvSpPr>
        <p:spPr bwMode="auto">
          <a:xfrm>
            <a:off x="3809999" y="2259891"/>
            <a:ext cx="2678537" cy="962994"/>
          </a:xfrm>
          <a:prstGeom prst="rect">
            <a:avLst/>
          </a:prstGeom>
          <a:noFill/>
          <a:ln w="9525">
            <a:noFill/>
            <a:miter lim="800000"/>
            <a:headEnd/>
            <a:tailEnd/>
          </a:ln>
        </p:spPr>
        <p:txBody>
          <a:bodyPr anchor="ctr">
            <a:prstTxWarp prst="textNoShape">
              <a:avLst/>
            </a:prstTxWarp>
          </a:bodyPr>
          <a:lstStyle/>
          <a:p>
            <a:pPr algn="ctr"/>
            <a:r>
              <a:rPr lang="en-US" sz="1400" dirty="0"/>
              <a:t>Call is “self </a:t>
            </a:r>
            <a:r>
              <a:rPr lang="en-US" sz="1400" dirty="0" smtClean="0"/>
              <a:t>served</a:t>
            </a:r>
            <a:r>
              <a:rPr lang="en-US" sz="1400" dirty="0"/>
              <a:t>” via Visual IVR treatment and potentially routed based on caller status/profile/ product and other attributes to Financial Advisor </a:t>
            </a:r>
          </a:p>
        </p:txBody>
      </p:sp>
      <p:sp>
        <p:nvSpPr>
          <p:cNvPr id="21" name="Rectangle 1058"/>
          <p:cNvSpPr>
            <a:spLocks noChangeArrowheads="1"/>
          </p:cNvSpPr>
          <p:nvPr/>
        </p:nvSpPr>
        <p:spPr bwMode="auto">
          <a:xfrm>
            <a:off x="5605842" y="3790950"/>
            <a:ext cx="2852358" cy="771215"/>
          </a:xfrm>
          <a:prstGeom prst="rect">
            <a:avLst/>
          </a:prstGeom>
          <a:noFill/>
          <a:ln w="9525">
            <a:noFill/>
            <a:miter lim="800000"/>
            <a:headEnd/>
            <a:tailEnd/>
          </a:ln>
        </p:spPr>
        <p:txBody>
          <a:bodyPr anchor="ctr">
            <a:prstTxWarp prst="textNoShape">
              <a:avLst/>
            </a:prstTxWarp>
          </a:bodyPr>
          <a:lstStyle/>
          <a:p>
            <a:pPr algn="ctr"/>
            <a:r>
              <a:rPr lang="en-US" sz="1400" dirty="0"/>
              <a:t> Account information, web page and  other context info are delivered/ “screen popped”  to Financial Advisor  along with video call </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38885" y="895734"/>
            <a:ext cx="1591668" cy="1066417"/>
          </a:xfrm>
          <a:prstGeom prst="rect">
            <a:avLst/>
          </a:prstGeom>
        </p:spPr>
      </p:pic>
      <p:pic>
        <p:nvPicPr>
          <p:cNvPr id="30" name="Picture 2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10871" y="3579477"/>
            <a:ext cx="1594971" cy="1063314"/>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7410" y="1884528"/>
            <a:ext cx="2169931" cy="1785116"/>
          </a:xfrm>
          <a:prstGeom prst="rect">
            <a:avLst/>
          </a:prstGeom>
        </p:spPr>
      </p:pic>
      <p:sp>
        <p:nvSpPr>
          <p:cNvPr id="24" name="Rounded Rectangle 23"/>
          <p:cNvSpPr/>
          <p:nvPr/>
        </p:nvSpPr>
        <p:spPr bwMode="auto">
          <a:xfrm>
            <a:off x="135618" y="823648"/>
            <a:ext cx="3443776" cy="1010685"/>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p:spPr>
        <p:txBody>
          <a:bodyPr rIns="0">
            <a:prstTxWarp prst="textNoShape">
              <a:avLst/>
            </a:prstTxWarp>
          </a:bodyPr>
          <a:lstStyle/>
          <a:p>
            <a:pPr marL="85725" indent="-85725">
              <a:defRPr/>
            </a:pPr>
            <a:endParaRPr lang="en-US" sz="600" dirty="0"/>
          </a:p>
          <a:p>
            <a:pPr marL="85725" indent="-85725">
              <a:defRPr/>
            </a:pPr>
            <a:endParaRPr lang="en-US" sz="525" dirty="0"/>
          </a:p>
        </p:txBody>
      </p:sp>
      <p:sp>
        <p:nvSpPr>
          <p:cNvPr id="25" name="Round Same Side Corner Rectangle 24"/>
          <p:cNvSpPr/>
          <p:nvPr/>
        </p:nvSpPr>
        <p:spPr bwMode="auto">
          <a:xfrm>
            <a:off x="135618" y="823647"/>
            <a:ext cx="3443776" cy="301752"/>
          </a:xfrm>
          <a:prstGeom prst="round2SameRect">
            <a:avLst/>
          </a:prstGeom>
          <a:solidFill>
            <a:schemeClr val="tx2"/>
          </a:solidFill>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1500" b="1" dirty="0">
                <a:solidFill>
                  <a:schemeClr val="bg1"/>
                </a:solidFill>
              </a:rPr>
              <a:t>Use Case </a:t>
            </a:r>
          </a:p>
        </p:txBody>
      </p:sp>
      <p:sp>
        <p:nvSpPr>
          <p:cNvPr id="28" name="Rounded Rectangle 27"/>
          <p:cNvSpPr/>
          <p:nvPr/>
        </p:nvSpPr>
        <p:spPr bwMode="auto">
          <a:xfrm>
            <a:off x="135618" y="1994310"/>
            <a:ext cx="3443775" cy="1451883"/>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p:spPr>
        <p:txBody>
          <a:bodyPr rIns="0">
            <a:prstTxWarp prst="textNoShape">
              <a:avLst/>
            </a:prstTxWarp>
          </a:bodyPr>
          <a:lstStyle/>
          <a:p>
            <a:pPr>
              <a:defRPr/>
            </a:pPr>
            <a:endParaRPr lang="en-US" sz="1400" dirty="0">
              <a:ea typeface="Arial Bold" charset="0"/>
              <a:cs typeface="Arial Bold" charset="0"/>
            </a:endParaRPr>
          </a:p>
          <a:p>
            <a:pPr marL="214313" indent="-214313">
              <a:buFont typeface="Arial"/>
              <a:buChar char="•"/>
              <a:defRPr/>
            </a:pPr>
            <a:r>
              <a:rPr lang="en-US" sz="1400" dirty="0">
                <a:ea typeface="Arial Bold" charset="0"/>
                <a:cs typeface="Arial Bold" charset="0"/>
              </a:rPr>
              <a:t>Reinforce value of the card</a:t>
            </a:r>
          </a:p>
          <a:p>
            <a:pPr marL="214313" indent="-214313">
              <a:buFont typeface="Arial"/>
              <a:buChar char="•"/>
              <a:defRPr/>
            </a:pPr>
            <a:r>
              <a:rPr lang="en-US" sz="1400" dirty="0">
                <a:ea typeface="Arial Bold" charset="0"/>
                <a:cs typeface="Arial Bold" charset="0"/>
              </a:rPr>
              <a:t>Upsell Opportunity</a:t>
            </a:r>
          </a:p>
          <a:p>
            <a:pPr marL="214313" indent="-214313">
              <a:buFont typeface="Arial"/>
              <a:buChar char="•"/>
              <a:defRPr/>
            </a:pPr>
            <a:r>
              <a:rPr lang="en-US" sz="1400" dirty="0">
                <a:ea typeface="Arial Bold" charset="0"/>
                <a:cs typeface="Arial Bold" charset="0"/>
              </a:rPr>
              <a:t>Higher conversion rate</a:t>
            </a:r>
          </a:p>
          <a:p>
            <a:pPr marL="214313" indent="-214313">
              <a:buFont typeface="Arial"/>
              <a:buChar char="•"/>
              <a:defRPr/>
            </a:pPr>
            <a:r>
              <a:rPr lang="en-US" sz="1400" dirty="0">
                <a:ea typeface="Arial Bold" charset="0"/>
                <a:cs typeface="Arial Bold" charset="0"/>
              </a:rPr>
              <a:t>Foster relationship</a:t>
            </a:r>
          </a:p>
          <a:p>
            <a:pPr marL="214313" indent="-214313">
              <a:buFont typeface="Arial"/>
              <a:buChar char="•"/>
              <a:defRPr/>
            </a:pPr>
            <a:r>
              <a:rPr lang="en-US" sz="1400" dirty="0">
                <a:ea typeface="Arial Bold" charset="0"/>
                <a:cs typeface="Arial Bold" charset="0"/>
              </a:rPr>
              <a:t>Paper off conversion rate </a:t>
            </a:r>
          </a:p>
          <a:p>
            <a:pPr>
              <a:defRPr/>
            </a:pPr>
            <a:endParaRPr lang="en-US" sz="1400" dirty="0">
              <a:ea typeface="Arial Bold" charset="0"/>
              <a:cs typeface="Arial Bold" charset="0"/>
            </a:endParaRPr>
          </a:p>
        </p:txBody>
      </p:sp>
      <p:sp>
        <p:nvSpPr>
          <p:cNvPr id="29" name="Round Same Side Corner Rectangle 28"/>
          <p:cNvSpPr/>
          <p:nvPr/>
        </p:nvSpPr>
        <p:spPr bwMode="auto">
          <a:xfrm>
            <a:off x="135618" y="1994310"/>
            <a:ext cx="3443776" cy="304839"/>
          </a:xfrm>
          <a:prstGeom prst="round2SameRect">
            <a:avLst/>
          </a:prstGeom>
          <a:solidFill>
            <a:schemeClr val="tx2"/>
          </a:solidFill>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1500" b="1" dirty="0">
                <a:solidFill>
                  <a:schemeClr val="bg1"/>
                </a:solidFill>
                <a:ea typeface="MS PGothic" pitchFamily="34" charset="-128"/>
                <a:cs typeface="MS PGothic" pitchFamily="34" charset="-128"/>
              </a:rPr>
              <a:t> Impact</a:t>
            </a:r>
          </a:p>
        </p:txBody>
      </p:sp>
      <p:sp>
        <p:nvSpPr>
          <p:cNvPr id="31" name="Rounded Rectangle 30"/>
          <p:cNvSpPr/>
          <p:nvPr/>
        </p:nvSpPr>
        <p:spPr bwMode="auto">
          <a:xfrm>
            <a:off x="135618" y="3566848"/>
            <a:ext cx="3434236" cy="1062302"/>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p:spPr>
        <p:txBody>
          <a:bodyPr rIns="0">
            <a:prstTxWarp prst="textNoShape">
              <a:avLst/>
            </a:prstTxWarp>
          </a:bodyPr>
          <a:lstStyle/>
          <a:p>
            <a:pPr>
              <a:defRPr/>
            </a:pPr>
            <a:endParaRPr lang="en-US" sz="1400" dirty="0">
              <a:ea typeface="Arial Bold" charset="0"/>
              <a:cs typeface="Arial Bold" charset="0"/>
            </a:endParaRPr>
          </a:p>
          <a:p>
            <a:pPr marL="214313" indent="-214313">
              <a:buFont typeface="Arial"/>
              <a:buChar char="•"/>
              <a:defRPr/>
            </a:pPr>
            <a:r>
              <a:rPr lang="en-US" sz="1400" dirty="0" smtClean="0">
                <a:ea typeface="Arial Bold" charset="0"/>
                <a:cs typeface="Arial Bold" charset="0"/>
              </a:rPr>
              <a:t>CaféX Fusion</a:t>
            </a:r>
            <a:endParaRPr lang="en-US" sz="1400" dirty="0">
              <a:ea typeface="Arial Bold" charset="0"/>
              <a:cs typeface="Arial Bold" charset="0"/>
            </a:endParaRPr>
          </a:p>
          <a:p>
            <a:pPr marL="214313" indent="-214313">
              <a:buFont typeface="Arial"/>
              <a:buChar char="•"/>
              <a:defRPr/>
            </a:pPr>
            <a:r>
              <a:rPr lang="en-US" sz="1400" dirty="0">
                <a:ea typeface="Arial Bold" charset="0"/>
                <a:cs typeface="Arial Bold" charset="0"/>
              </a:rPr>
              <a:t>UCCE Contact Center (CVP,ICM, EX60, Finesse)</a:t>
            </a:r>
          </a:p>
        </p:txBody>
      </p:sp>
      <p:sp>
        <p:nvSpPr>
          <p:cNvPr id="32" name="Round Same Side Corner Rectangle 31"/>
          <p:cNvSpPr/>
          <p:nvPr/>
        </p:nvSpPr>
        <p:spPr bwMode="auto">
          <a:xfrm>
            <a:off x="135618" y="3566848"/>
            <a:ext cx="3443776" cy="304139"/>
          </a:xfrm>
          <a:prstGeom prst="round2SameRect">
            <a:avLst/>
          </a:prstGeom>
          <a:solidFill>
            <a:schemeClr val="tx2"/>
          </a:solidFill>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1500" b="1" dirty="0">
                <a:solidFill>
                  <a:schemeClr val="bg1"/>
                </a:solidFill>
              </a:rPr>
              <a:t>Technology</a:t>
            </a:r>
          </a:p>
        </p:txBody>
      </p:sp>
      <p:sp>
        <p:nvSpPr>
          <p:cNvPr id="36" name="Rectangle 50"/>
          <p:cNvSpPr>
            <a:spLocks noChangeArrowheads="1"/>
          </p:cNvSpPr>
          <p:nvPr/>
        </p:nvSpPr>
        <p:spPr bwMode="auto">
          <a:xfrm>
            <a:off x="135618" y="1119673"/>
            <a:ext cx="3509828" cy="523220"/>
          </a:xfrm>
          <a:prstGeom prst="rect">
            <a:avLst/>
          </a:prstGeom>
          <a:noFill/>
          <a:ln w="9525">
            <a:noFill/>
            <a:miter lim="800000"/>
            <a:headEnd/>
            <a:tailEnd/>
          </a:ln>
        </p:spPr>
        <p:txBody>
          <a:bodyPr wrap="square">
            <a:prstTxWarp prst="textNoShape">
              <a:avLst/>
            </a:prstTxWarp>
            <a:spAutoFit/>
          </a:bodyPr>
          <a:lstStyle/>
          <a:p>
            <a:pPr marL="53975"/>
            <a:r>
              <a:rPr lang="en-US" sz="1400" dirty="0">
                <a:ea typeface="Arial Bold" charset="0"/>
                <a:cs typeface="Arial Bold" charset="0"/>
              </a:rPr>
              <a:t>Enabling a </a:t>
            </a:r>
            <a:r>
              <a:rPr lang="en-US" sz="1400" dirty="0" err="1">
                <a:ea typeface="Arial Bold" charset="0"/>
                <a:cs typeface="Arial Bold" charset="0"/>
              </a:rPr>
              <a:t>Genesys</a:t>
            </a:r>
            <a:r>
              <a:rPr lang="en-US" sz="1400" dirty="0">
                <a:ea typeface="Arial Bold" charset="0"/>
                <a:cs typeface="Arial Bold" charset="0"/>
              </a:rPr>
              <a:t> Contact Center </a:t>
            </a:r>
            <a:r>
              <a:rPr lang="en-US" sz="1400" dirty="0" smtClean="0">
                <a:ea typeface="Arial Bold" charset="0"/>
                <a:cs typeface="Arial Bold" charset="0"/>
              </a:rPr>
              <a:t>with Visual </a:t>
            </a:r>
            <a:r>
              <a:rPr lang="en-US" sz="1400" dirty="0">
                <a:ea typeface="Arial Bold" charset="0"/>
                <a:cs typeface="Arial Bold" charset="0"/>
              </a:rPr>
              <a:t>(silent) IVR </a:t>
            </a:r>
          </a:p>
        </p:txBody>
      </p:sp>
    </p:spTree>
    <p:extLst>
      <p:ext uri="{BB962C8B-B14F-4D97-AF65-F5344CB8AC3E}">
        <p14:creationId xmlns:p14="http://schemas.microsoft.com/office/powerpoint/2010/main" val="38541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a:spLocks noChangeAspect="1"/>
          </p:cNvSpPr>
          <p:nvPr/>
        </p:nvSpPr>
        <p:spPr bwMode="auto">
          <a:xfrm>
            <a:off x="3723213" y="787399"/>
            <a:ext cx="4968395" cy="3979375"/>
          </a:xfrm>
          <a:prstGeom prst="roundRect">
            <a:avLst>
              <a:gd name="adj" fmla="val 3592"/>
            </a:avLst>
          </a:prstGeom>
          <a:solidFill>
            <a:schemeClr val="bg1"/>
          </a:solidFill>
          <a:ln w="9525" cap="flat" cmpd="sng" algn="ctr">
            <a:solidFill>
              <a:schemeClr val="accent1"/>
            </a:solidFill>
            <a:prstDash val="solid"/>
            <a:round/>
            <a:headEnd type="none" w="med" len="med"/>
            <a:tailEnd type="none" w="med" len="med"/>
          </a:ln>
          <a:effectLst/>
        </p:spPr>
        <p:txBody>
          <a:bodyPr rIns="0">
            <a:prstTxWarp prst="textNoShape">
              <a:avLst/>
            </a:prstTxWarp>
          </a:bodyPr>
          <a:lstStyle/>
          <a:p>
            <a:pPr>
              <a:defRPr/>
            </a:pPr>
            <a:endParaRPr lang="en-US" sz="1200" dirty="0">
              <a:latin typeface="Arial Narrow" charset="0"/>
            </a:endParaRPr>
          </a:p>
          <a:p>
            <a:pPr>
              <a:defRPr/>
            </a:pPr>
            <a:endParaRPr lang="en-US" sz="800" dirty="0">
              <a:latin typeface="Arial Narrow" charset="0"/>
            </a:endParaRPr>
          </a:p>
          <a:p>
            <a:pPr>
              <a:defRPr/>
            </a:pPr>
            <a:endParaRPr lang="en-US" sz="1200" b="1" dirty="0">
              <a:latin typeface="Arial Bold" charset="0"/>
              <a:ea typeface="Arial Bold" charset="0"/>
              <a:cs typeface="Arial Bold" charset="0"/>
            </a:endParaRPr>
          </a:p>
        </p:txBody>
      </p:sp>
      <p:sp>
        <p:nvSpPr>
          <p:cNvPr id="27" name="AutoShape 20"/>
          <p:cNvSpPr>
            <a:spLocks noChangeAspect="1" noChangeArrowheads="1"/>
          </p:cNvSpPr>
          <p:nvPr/>
        </p:nvSpPr>
        <p:spPr bwMode="auto">
          <a:xfrm rot="12937952">
            <a:off x="4429918" y="1655151"/>
            <a:ext cx="609600" cy="1447800"/>
          </a:xfrm>
          <a:prstGeom prst="triangle">
            <a:avLst>
              <a:gd name="adj" fmla="val 50000"/>
            </a:avLst>
          </a:prstGeom>
          <a:solidFill>
            <a:schemeClr val="bg1">
              <a:lumMod val="75000"/>
              <a:alpha val="25000"/>
            </a:schemeClr>
          </a:solidFill>
          <a:ln w="9525">
            <a:noFill/>
            <a:miter lim="800000"/>
            <a:headEnd/>
            <a:tailEnd/>
          </a:ln>
        </p:spPr>
        <p:txBody>
          <a:bodyPr wrap="none" anchor="ctr">
            <a:prstTxWarp prst="textNoShape">
              <a:avLst/>
            </a:prstTxWarp>
          </a:bodyPr>
          <a:lstStyle/>
          <a:p>
            <a:endParaRPr lang="en-US" dirty="0"/>
          </a:p>
        </p:txBody>
      </p:sp>
      <p:sp>
        <p:nvSpPr>
          <p:cNvPr id="33" name="AutoShape 24"/>
          <p:cNvSpPr>
            <a:spLocks noChangeAspect="1" noChangeArrowheads="1"/>
          </p:cNvSpPr>
          <p:nvPr/>
        </p:nvSpPr>
        <p:spPr bwMode="auto">
          <a:xfrm rot="-4717344">
            <a:off x="6372131" y="171013"/>
            <a:ext cx="896865" cy="2330450"/>
          </a:xfrm>
          <a:prstGeom prst="triangle">
            <a:avLst>
              <a:gd name="adj" fmla="val 50000"/>
            </a:avLst>
          </a:prstGeom>
          <a:solidFill>
            <a:schemeClr val="bg1">
              <a:lumMod val="75000"/>
              <a:alpha val="25000"/>
            </a:schemeClr>
          </a:solidFill>
          <a:ln w="9525">
            <a:noFill/>
            <a:miter lim="800000"/>
            <a:headEnd/>
            <a:tailEnd/>
          </a:ln>
        </p:spPr>
        <p:txBody>
          <a:bodyPr wrap="none" anchor="ctr">
            <a:prstTxWarp prst="textNoShape">
              <a:avLst/>
            </a:prstTxWarp>
          </a:bodyPr>
          <a:lstStyle/>
          <a:p>
            <a:endParaRPr lang="en-US" dirty="0"/>
          </a:p>
        </p:txBody>
      </p:sp>
      <p:sp>
        <p:nvSpPr>
          <p:cNvPr id="34" name="AutoShape 28"/>
          <p:cNvSpPr>
            <a:spLocks noChangeAspect="1" noChangeArrowheads="1"/>
          </p:cNvSpPr>
          <p:nvPr/>
        </p:nvSpPr>
        <p:spPr bwMode="auto">
          <a:xfrm rot="39452">
            <a:off x="7464258" y="2160471"/>
            <a:ext cx="496887" cy="1447800"/>
          </a:xfrm>
          <a:prstGeom prst="triangle">
            <a:avLst>
              <a:gd name="adj" fmla="val 50000"/>
            </a:avLst>
          </a:prstGeom>
          <a:solidFill>
            <a:schemeClr val="accent1">
              <a:alpha val="25000"/>
            </a:schemeClr>
          </a:solidFill>
          <a:ln w="9525">
            <a:noFill/>
            <a:miter lim="800000"/>
            <a:headEnd/>
            <a:tailEnd/>
          </a:ln>
        </p:spPr>
        <p:txBody>
          <a:bodyPr wrap="none" anchor="ctr">
            <a:prstTxWarp prst="textNoShape">
              <a:avLst/>
            </a:prstTxWarp>
          </a:bodyPr>
          <a:lstStyle/>
          <a:p>
            <a:endParaRPr lang="en-US" dirty="0"/>
          </a:p>
        </p:txBody>
      </p:sp>
      <p:sp>
        <p:nvSpPr>
          <p:cNvPr id="35" name="AutoShape 30"/>
          <p:cNvSpPr>
            <a:spLocks noChangeAspect="1" noChangeArrowheads="1"/>
          </p:cNvSpPr>
          <p:nvPr/>
        </p:nvSpPr>
        <p:spPr bwMode="auto">
          <a:xfrm rot="4017751">
            <a:off x="5468837" y="2835408"/>
            <a:ext cx="609600" cy="2194860"/>
          </a:xfrm>
          <a:prstGeom prst="triangle">
            <a:avLst>
              <a:gd name="adj" fmla="val 50000"/>
            </a:avLst>
          </a:prstGeom>
          <a:solidFill>
            <a:schemeClr val="bg1">
              <a:lumMod val="75000"/>
              <a:alpha val="25000"/>
            </a:schemeClr>
          </a:solidFill>
          <a:ln w="9525">
            <a:noFill/>
            <a:miter lim="800000"/>
            <a:headEnd/>
            <a:tailEnd/>
          </a:ln>
        </p:spPr>
        <p:txBody>
          <a:bodyPr rot="10800000" vert="eaVert" wrap="none" anchor="ctr">
            <a:prstTxWarp prst="textNoShape">
              <a:avLst/>
            </a:prstTxWarp>
          </a:bodyPr>
          <a:lstStyle/>
          <a:p>
            <a:pPr algn="ctr"/>
            <a:endParaRPr lang="en-US" dirty="0"/>
          </a:p>
        </p:txBody>
      </p:sp>
      <p:sp>
        <p:nvSpPr>
          <p:cNvPr id="2" name="Footer Placeholder 1"/>
          <p:cNvSpPr>
            <a:spLocks noGrp="1"/>
          </p:cNvSpPr>
          <p:nvPr>
            <p:ph type="ftr" sz="quarter" idx="11"/>
          </p:nvPr>
        </p:nvSpPr>
        <p:spPr/>
        <p:txBody>
          <a:bodyPr/>
          <a:lstStyle/>
          <a:p>
            <a:r>
              <a:rPr lang="en-US" smtClean="0">
                <a:solidFill>
                  <a:schemeClr val="bg1"/>
                </a:solidFill>
              </a:rPr>
              <a:t>CaféX Communications Confidential © 2013 – All Rights Reserved. </a:t>
            </a:r>
            <a:endParaRPr lang="en-US" dirty="0">
              <a:solidFill>
                <a:schemeClr val="bg1"/>
              </a:solidFill>
            </a:endParaRPr>
          </a:p>
        </p:txBody>
      </p:sp>
      <p:sp>
        <p:nvSpPr>
          <p:cNvPr id="3" name="Slide Number Placeholder 2"/>
          <p:cNvSpPr>
            <a:spLocks noGrp="1"/>
          </p:cNvSpPr>
          <p:nvPr>
            <p:ph type="sldNum" sz="quarter" idx="12"/>
          </p:nvPr>
        </p:nvSpPr>
        <p:spPr>
          <a:xfrm>
            <a:off x="7061876" y="4468412"/>
            <a:ext cx="2133600" cy="273844"/>
          </a:xfrm>
        </p:spPr>
        <p:txBody>
          <a:bodyPr/>
          <a:lstStyle/>
          <a:p>
            <a:fld id="{0431C951-9D62-474D-B35D-66AB940D3B2F}" type="slidenum">
              <a:rPr lang="en-US" sz="1000" smtClean="0">
                <a:solidFill>
                  <a:srgbClr val="FFFFFF"/>
                </a:solidFill>
              </a:rPr>
              <a:t>21</a:t>
            </a:fld>
            <a:endParaRPr lang="en-US" sz="1000" dirty="0">
              <a:solidFill>
                <a:srgbClr val="FFFFFF"/>
              </a:solidFill>
            </a:endParaRPr>
          </a:p>
        </p:txBody>
      </p:sp>
      <p:sp>
        <p:nvSpPr>
          <p:cNvPr id="8" name="Title 14"/>
          <p:cNvSpPr txBox="1">
            <a:spLocks/>
          </p:cNvSpPr>
          <p:nvPr/>
        </p:nvSpPr>
        <p:spPr>
          <a:xfrm>
            <a:off x="1219200" y="62724"/>
            <a:ext cx="7696200" cy="685800"/>
          </a:xfrm>
          <a:prstGeom prst="rect">
            <a:avLst/>
          </a:prstGeom>
        </p:spPr>
        <p:txBody>
          <a:bodyPr vert="horz" lIns="91440" tIns="45720" rIns="91440" bIns="45720" rtlCol="0" anchor="ctr">
            <a:noAutofit/>
          </a:bodyPr>
          <a:lstStyle>
            <a:lvl1pPr algn="l" defTabSz="457200" rtl="0" eaLnBrk="1" latinLnBrk="0" hangingPunct="1">
              <a:lnSpc>
                <a:spcPct val="80000"/>
              </a:lnSpc>
              <a:spcBef>
                <a:spcPct val="0"/>
              </a:spcBef>
              <a:buNone/>
              <a:defRPr sz="3200" b="1" kern="1200">
                <a:solidFill>
                  <a:schemeClr val="tx1"/>
                </a:solidFill>
                <a:effectLst/>
                <a:latin typeface="+mj-lt"/>
                <a:ea typeface="+mj-ea"/>
                <a:cs typeface="+mj-cs"/>
              </a:defRPr>
            </a:lvl1pPr>
          </a:lstStyle>
          <a:p>
            <a:r>
              <a:rPr lang="en-US" dirty="0" smtClean="0"/>
              <a:t>Bank Enables Video Contact Center</a:t>
            </a:r>
            <a:endParaRPr lang="en-US" dirty="0"/>
          </a:p>
        </p:txBody>
      </p:sp>
      <p:sp>
        <p:nvSpPr>
          <p:cNvPr id="19" name="Rectangle 1058"/>
          <p:cNvSpPr>
            <a:spLocks noChangeArrowheads="1"/>
          </p:cNvSpPr>
          <p:nvPr/>
        </p:nvSpPr>
        <p:spPr bwMode="auto">
          <a:xfrm>
            <a:off x="5715000" y="1002031"/>
            <a:ext cx="2120653" cy="807720"/>
          </a:xfrm>
          <a:prstGeom prst="rect">
            <a:avLst/>
          </a:prstGeom>
          <a:noFill/>
          <a:ln w="9525">
            <a:noFill/>
            <a:miter lim="800000"/>
            <a:headEnd/>
            <a:tailEnd/>
          </a:ln>
        </p:spPr>
        <p:txBody>
          <a:bodyPr anchor="ctr">
            <a:prstTxWarp prst="textNoShape">
              <a:avLst/>
            </a:prstTxWarp>
          </a:bodyPr>
          <a:lstStyle/>
          <a:p>
            <a:pPr algn="ctr"/>
            <a:r>
              <a:rPr lang="en-US" sz="1400" dirty="0" smtClean="0"/>
              <a:t>Customer clicks on link to start video support session</a:t>
            </a:r>
            <a:endParaRPr lang="en-US" sz="1400" dirty="0"/>
          </a:p>
        </p:txBody>
      </p:sp>
      <p:sp>
        <p:nvSpPr>
          <p:cNvPr id="20" name="Rectangle 1058"/>
          <p:cNvSpPr>
            <a:spLocks noChangeArrowheads="1"/>
          </p:cNvSpPr>
          <p:nvPr/>
        </p:nvSpPr>
        <p:spPr bwMode="auto">
          <a:xfrm>
            <a:off x="3809999" y="2259891"/>
            <a:ext cx="2678537" cy="962994"/>
          </a:xfrm>
          <a:prstGeom prst="rect">
            <a:avLst/>
          </a:prstGeom>
          <a:noFill/>
          <a:ln w="9525">
            <a:noFill/>
            <a:miter lim="800000"/>
            <a:headEnd/>
            <a:tailEnd/>
          </a:ln>
        </p:spPr>
        <p:txBody>
          <a:bodyPr anchor="ctr">
            <a:prstTxWarp prst="textNoShape">
              <a:avLst/>
            </a:prstTxWarp>
          </a:bodyPr>
          <a:lstStyle/>
          <a:p>
            <a:pPr algn="ctr"/>
            <a:r>
              <a:rPr lang="en-US" sz="1400" dirty="0" smtClean="0"/>
              <a:t>Call is routed to contact center with video queuing and video IVR. Customer navigates and is routed to video agent.</a:t>
            </a:r>
            <a:endParaRPr lang="en-US" sz="1400" dirty="0"/>
          </a:p>
        </p:txBody>
      </p:sp>
      <p:sp>
        <p:nvSpPr>
          <p:cNvPr id="21" name="Rectangle 1058"/>
          <p:cNvSpPr>
            <a:spLocks noChangeArrowheads="1"/>
          </p:cNvSpPr>
          <p:nvPr/>
        </p:nvSpPr>
        <p:spPr bwMode="auto">
          <a:xfrm>
            <a:off x="5605842" y="3790950"/>
            <a:ext cx="2852358" cy="771215"/>
          </a:xfrm>
          <a:prstGeom prst="rect">
            <a:avLst/>
          </a:prstGeom>
          <a:noFill/>
          <a:ln w="9525">
            <a:noFill/>
            <a:miter lim="800000"/>
            <a:headEnd/>
            <a:tailEnd/>
          </a:ln>
        </p:spPr>
        <p:txBody>
          <a:bodyPr anchor="ctr">
            <a:prstTxWarp prst="textNoShape">
              <a:avLst/>
            </a:prstTxWarp>
          </a:bodyPr>
          <a:lstStyle/>
          <a:p>
            <a:pPr algn="ctr"/>
            <a:r>
              <a:rPr lang="en-US" sz="1400" dirty="0"/>
              <a:t> </a:t>
            </a:r>
            <a:r>
              <a:rPr lang="en-US" sz="1400" dirty="0" smtClean="0"/>
              <a:t>Agent supports customer to resolution of support request</a:t>
            </a:r>
            <a:endParaRPr lang="en-US" sz="1400" dirty="0"/>
          </a:p>
        </p:txBody>
      </p:sp>
      <p:sp>
        <p:nvSpPr>
          <p:cNvPr id="24" name="Rounded Rectangle 23"/>
          <p:cNvSpPr/>
          <p:nvPr/>
        </p:nvSpPr>
        <p:spPr bwMode="auto">
          <a:xfrm>
            <a:off x="135618" y="823648"/>
            <a:ext cx="3443776" cy="1010685"/>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p:spPr>
        <p:txBody>
          <a:bodyPr rIns="0">
            <a:prstTxWarp prst="textNoShape">
              <a:avLst/>
            </a:prstTxWarp>
          </a:bodyPr>
          <a:lstStyle/>
          <a:p>
            <a:pPr marL="85725" indent="-85725">
              <a:defRPr/>
            </a:pPr>
            <a:endParaRPr lang="en-US" sz="600" dirty="0"/>
          </a:p>
          <a:p>
            <a:pPr marL="85725" indent="-85725">
              <a:defRPr/>
            </a:pPr>
            <a:endParaRPr lang="en-US" sz="525" dirty="0"/>
          </a:p>
        </p:txBody>
      </p:sp>
      <p:sp>
        <p:nvSpPr>
          <p:cNvPr id="25" name="Round Same Side Corner Rectangle 24"/>
          <p:cNvSpPr/>
          <p:nvPr/>
        </p:nvSpPr>
        <p:spPr bwMode="auto">
          <a:xfrm>
            <a:off x="135618" y="823647"/>
            <a:ext cx="3443776" cy="301752"/>
          </a:xfrm>
          <a:prstGeom prst="round2SameRect">
            <a:avLst/>
          </a:prstGeom>
          <a:solidFill>
            <a:schemeClr val="tx2"/>
          </a:solidFill>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1500" b="1" dirty="0">
                <a:solidFill>
                  <a:schemeClr val="bg1"/>
                </a:solidFill>
              </a:rPr>
              <a:t>Use Case </a:t>
            </a:r>
          </a:p>
        </p:txBody>
      </p:sp>
      <p:sp>
        <p:nvSpPr>
          <p:cNvPr id="28" name="Rounded Rectangle 27"/>
          <p:cNvSpPr/>
          <p:nvPr/>
        </p:nvSpPr>
        <p:spPr bwMode="auto">
          <a:xfrm>
            <a:off x="135618" y="1994310"/>
            <a:ext cx="3443775" cy="1451883"/>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p:spPr>
        <p:txBody>
          <a:bodyPr rIns="0">
            <a:prstTxWarp prst="textNoShape">
              <a:avLst/>
            </a:prstTxWarp>
          </a:bodyPr>
          <a:lstStyle/>
          <a:p>
            <a:pPr>
              <a:defRPr/>
            </a:pPr>
            <a:r>
              <a:rPr lang="en-US" sz="1400" dirty="0" smtClean="0">
                <a:ea typeface="Arial Bold" charset="0"/>
                <a:cs typeface="Arial Bold" charset="0"/>
              </a:rPr>
              <a:t>Enable </a:t>
            </a:r>
            <a:endParaRPr lang="en-US" sz="1400" dirty="0">
              <a:ea typeface="Arial Bold" charset="0"/>
              <a:cs typeface="Arial Bold" charset="0"/>
            </a:endParaRPr>
          </a:p>
          <a:p>
            <a:pPr marL="214313" indent="-214313">
              <a:buFont typeface="Arial"/>
              <a:buChar char="•"/>
              <a:defRPr/>
            </a:pPr>
            <a:r>
              <a:rPr lang="en-US" sz="1400" dirty="0" smtClean="0">
                <a:ea typeface="Arial Bold" charset="0"/>
                <a:cs typeface="Arial Bold" charset="0"/>
              </a:rPr>
              <a:t>Add visual IVR into web based access</a:t>
            </a:r>
            <a:endParaRPr lang="en-US" sz="1400" dirty="0">
              <a:ea typeface="Arial Bold" charset="0"/>
              <a:cs typeface="Arial Bold" charset="0"/>
            </a:endParaRPr>
          </a:p>
          <a:p>
            <a:pPr marL="214313" indent="-214313">
              <a:buFont typeface="Arial"/>
              <a:buChar char="•"/>
              <a:defRPr/>
            </a:pPr>
            <a:r>
              <a:rPr lang="en-US" sz="1400" dirty="0" smtClean="0">
                <a:ea typeface="Arial Bold" charset="0"/>
                <a:cs typeface="Arial Bold" charset="0"/>
              </a:rPr>
              <a:t>Video enabled customer engagement</a:t>
            </a:r>
            <a:endParaRPr lang="en-US" sz="1400" dirty="0">
              <a:ea typeface="Arial Bold" charset="0"/>
              <a:cs typeface="Arial Bold" charset="0"/>
            </a:endParaRPr>
          </a:p>
          <a:p>
            <a:pPr marL="214313" indent="-214313">
              <a:buFont typeface="Arial"/>
              <a:buChar char="•"/>
              <a:defRPr/>
            </a:pPr>
            <a:r>
              <a:rPr lang="en-US" sz="1400" dirty="0" smtClean="0">
                <a:ea typeface="Arial Bold" charset="0"/>
                <a:cs typeface="Arial Bold" charset="0"/>
              </a:rPr>
              <a:t>Utilize current CC infrastructure</a:t>
            </a:r>
            <a:endParaRPr lang="en-US" sz="1400" dirty="0">
              <a:ea typeface="Arial Bold" charset="0"/>
              <a:cs typeface="Arial Bold" charset="0"/>
            </a:endParaRPr>
          </a:p>
          <a:p>
            <a:pPr marL="214313" indent="-214313">
              <a:buFont typeface="Arial"/>
              <a:buChar char="•"/>
              <a:defRPr/>
            </a:pPr>
            <a:r>
              <a:rPr lang="en-US" sz="1400" dirty="0" smtClean="0">
                <a:ea typeface="Arial Bold" charset="0"/>
                <a:cs typeface="Arial Bold" charset="0"/>
              </a:rPr>
              <a:t>Video queuing for upsell opportunities </a:t>
            </a:r>
            <a:endParaRPr lang="en-US" sz="1400" dirty="0">
              <a:ea typeface="Arial Bold" charset="0"/>
              <a:cs typeface="Arial Bold" charset="0"/>
            </a:endParaRPr>
          </a:p>
          <a:p>
            <a:pPr>
              <a:defRPr/>
            </a:pPr>
            <a:endParaRPr lang="en-US" sz="1400" dirty="0">
              <a:ea typeface="Arial Bold" charset="0"/>
              <a:cs typeface="Arial Bold" charset="0"/>
            </a:endParaRPr>
          </a:p>
        </p:txBody>
      </p:sp>
      <p:sp>
        <p:nvSpPr>
          <p:cNvPr id="29" name="Round Same Side Corner Rectangle 28"/>
          <p:cNvSpPr/>
          <p:nvPr/>
        </p:nvSpPr>
        <p:spPr bwMode="auto">
          <a:xfrm>
            <a:off x="135618" y="1994310"/>
            <a:ext cx="3443776" cy="304839"/>
          </a:xfrm>
          <a:prstGeom prst="round2SameRect">
            <a:avLst/>
          </a:prstGeom>
          <a:solidFill>
            <a:schemeClr val="tx2"/>
          </a:solidFill>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1500" b="1" dirty="0">
                <a:solidFill>
                  <a:schemeClr val="bg1"/>
                </a:solidFill>
                <a:ea typeface="MS PGothic" pitchFamily="34" charset="-128"/>
                <a:cs typeface="MS PGothic" pitchFamily="34" charset="-128"/>
              </a:rPr>
              <a:t> Impact</a:t>
            </a:r>
          </a:p>
        </p:txBody>
      </p:sp>
      <p:sp>
        <p:nvSpPr>
          <p:cNvPr id="31" name="Rounded Rectangle 30"/>
          <p:cNvSpPr/>
          <p:nvPr/>
        </p:nvSpPr>
        <p:spPr bwMode="auto">
          <a:xfrm>
            <a:off x="135618" y="3566848"/>
            <a:ext cx="3434236" cy="1062302"/>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p:spPr>
        <p:txBody>
          <a:bodyPr rIns="0">
            <a:prstTxWarp prst="textNoShape">
              <a:avLst/>
            </a:prstTxWarp>
          </a:bodyPr>
          <a:lstStyle/>
          <a:p>
            <a:pPr>
              <a:defRPr/>
            </a:pPr>
            <a:endParaRPr lang="en-US" sz="1400" dirty="0">
              <a:ea typeface="Arial Bold" charset="0"/>
              <a:cs typeface="Arial Bold" charset="0"/>
            </a:endParaRPr>
          </a:p>
          <a:p>
            <a:pPr marL="214313" indent="-214313">
              <a:buFont typeface="Arial"/>
              <a:buChar char="•"/>
              <a:defRPr/>
            </a:pPr>
            <a:r>
              <a:rPr lang="en-US" sz="1400" dirty="0" smtClean="0">
                <a:ea typeface="Arial Bold" charset="0"/>
                <a:cs typeface="Arial Bold" charset="0"/>
              </a:rPr>
              <a:t>CaféX Fusion</a:t>
            </a:r>
            <a:endParaRPr lang="en-US" sz="1400" dirty="0">
              <a:ea typeface="Arial Bold" charset="0"/>
              <a:cs typeface="Arial Bold" charset="0"/>
            </a:endParaRPr>
          </a:p>
          <a:p>
            <a:pPr marL="214313" indent="-214313">
              <a:buFont typeface="Arial"/>
              <a:buChar char="•"/>
              <a:defRPr/>
            </a:pPr>
            <a:r>
              <a:rPr lang="en-US" sz="1400" dirty="0">
                <a:ea typeface="Arial Bold" charset="0"/>
                <a:cs typeface="Arial Bold" charset="0"/>
              </a:rPr>
              <a:t>UCCE Contact Center (CVP,ICM, EX60, Finesse)</a:t>
            </a:r>
          </a:p>
        </p:txBody>
      </p:sp>
      <p:sp>
        <p:nvSpPr>
          <p:cNvPr id="32" name="Round Same Side Corner Rectangle 31"/>
          <p:cNvSpPr/>
          <p:nvPr/>
        </p:nvSpPr>
        <p:spPr bwMode="auto">
          <a:xfrm>
            <a:off x="135618" y="3566848"/>
            <a:ext cx="3443776" cy="304139"/>
          </a:xfrm>
          <a:prstGeom prst="round2SameRect">
            <a:avLst/>
          </a:prstGeom>
          <a:solidFill>
            <a:schemeClr val="tx2"/>
          </a:solidFill>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1500" b="1" dirty="0">
                <a:solidFill>
                  <a:schemeClr val="bg1"/>
                </a:solidFill>
              </a:rPr>
              <a:t>Technology</a:t>
            </a:r>
          </a:p>
        </p:txBody>
      </p:sp>
      <p:sp>
        <p:nvSpPr>
          <p:cNvPr id="36" name="Rectangle 50"/>
          <p:cNvSpPr>
            <a:spLocks noChangeArrowheads="1"/>
          </p:cNvSpPr>
          <p:nvPr/>
        </p:nvSpPr>
        <p:spPr bwMode="auto">
          <a:xfrm>
            <a:off x="135618" y="1119673"/>
            <a:ext cx="3509828" cy="738664"/>
          </a:xfrm>
          <a:prstGeom prst="rect">
            <a:avLst/>
          </a:prstGeom>
          <a:noFill/>
          <a:ln w="9525">
            <a:noFill/>
            <a:miter lim="800000"/>
            <a:headEnd/>
            <a:tailEnd/>
          </a:ln>
        </p:spPr>
        <p:txBody>
          <a:bodyPr wrap="square">
            <a:prstTxWarp prst="textNoShape">
              <a:avLst/>
            </a:prstTxWarp>
            <a:spAutoFit/>
          </a:bodyPr>
          <a:lstStyle/>
          <a:p>
            <a:pPr marL="53975"/>
            <a:r>
              <a:rPr lang="en-US" sz="1400" dirty="0" smtClean="0">
                <a:ea typeface="Arial Bold" charset="0"/>
                <a:cs typeface="Arial Bold" charset="0"/>
              </a:rPr>
              <a:t>Enable the current </a:t>
            </a:r>
            <a:r>
              <a:rPr lang="en-US" sz="1400" dirty="0">
                <a:ea typeface="Arial Bold" charset="0"/>
                <a:cs typeface="Arial Bold" charset="0"/>
              </a:rPr>
              <a:t>b</a:t>
            </a:r>
            <a:r>
              <a:rPr lang="en-US" sz="1400" dirty="0" smtClean="0">
                <a:ea typeface="Arial Bold" charset="0"/>
                <a:cs typeface="Arial Bold" charset="0"/>
              </a:rPr>
              <a:t>ank contact center with video capabilities utilizing Cisco video endpoints and Cisco UCCE </a:t>
            </a:r>
            <a:endParaRPr lang="en-US" sz="1400" dirty="0">
              <a:ea typeface="Arial Bold" charset="0"/>
              <a:cs typeface="Arial Bold" charset="0"/>
            </a:endParaRPr>
          </a:p>
        </p:txBody>
      </p:sp>
      <p:pic>
        <p:nvPicPr>
          <p:cNvPr id="7" name="Picture 6" descr="tdbank-1024x73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895350"/>
            <a:ext cx="1787938" cy="1276350"/>
          </a:xfrm>
          <a:prstGeom prst="rect">
            <a:avLst/>
          </a:prstGeom>
        </p:spPr>
      </p:pic>
      <p:pic>
        <p:nvPicPr>
          <p:cNvPr id="10" name="Picture 9" descr="tdbank-1024x73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200" y="2038350"/>
            <a:ext cx="2023522" cy="1444526"/>
          </a:xfrm>
          <a:prstGeom prst="rect">
            <a:avLst/>
          </a:prstGeom>
        </p:spPr>
      </p:pic>
      <p:pic>
        <p:nvPicPr>
          <p:cNvPr id="11" name="Picture 10" descr="Screen Shot 2014-10-06 at 8.44.46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1800" y="2190750"/>
            <a:ext cx="692134" cy="720973"/>
          </a:xfrm>
          <a:prstGeom prst="rect">
            <a:avLst/>
          </a:prstGeom>
        </p:spPr>
      </p:pic>
      <p:pic>
        <p:nvPicPr>
          <p:cNvPr id="12" name="Picture 11" descr="KO22341.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86200" y="3562350"/>
            <a:ext cx="1814268" cy="1067999"/>
          </a:xfrm>
          <a:prstGeom prst="rect">
            <a:avLst/>
          </a:prstGeom>
        </p:spPr>
      </p:pic>
    </p:spTree>
    <p:extLst>
      <p:ext uri="{BB962C8B-B14F-4D97-AF65-F5344CB8AC3E}">
        <p14:creationId xmlns:p14="http://schemas.microsoft.com/office/powerpoint/2010/main" val="360827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0" y="4876800"/>
            <a:ext cx="3898900" cy="273050"/>
          </a:xfrm>
        </p:spPr>
        <p:txBody>
          <a:bodyPr/>
          <a:lstStyle/>
          <a:p>
            <a:r>
              <a:rPr lang="en-US" smtClean="0">
                <a:solidFill>
                  <a:schemeClr val="bg1"/>
                </a:solidFill>
              </a:rPr>
              <a:t>CaféX Communications Confidential © 2014 – All Rights Reserved. </a:t>
            </a:r>
            <a:endParaRPr lang="en-US" dirty="0">
              <a:solidFill>
                <a:schemeClr val="bg1"/>
              </a:solidFill>
            </a:endParaRPr>
          </a:p>
        </p:txBody>
      </p:sp>
      <p:sp>
        <p:nvSpPr>
          <p:cNvPr id="3" name="Slide Number Placeholder 2"/>
          <p:cNvSpPr>
            <a:spLocks noGrp="1"/>
          </p:cNvSpPr>
          <p:nvPr>
            <p:ph type="sldNum" sz="quarter" idx="4294967295"/>
          </p:nvPr>
        </p:nvSpPr>
        <p:spPr>
          <a:xfrm>
            <a:off x="7010400" y="4876800"/>
            <a:ext cx="2133600" cy="273050"/>
          </a:xfrm>
        </p:spPr>
        <p:txBody>
          <a:bodyPr/>
          <a:lstStyle/>
          <a:p>
            <a:fld id="{0431C951-9D62-474D-B35D-66AB940D3B2F}" type="slidenum">
              <a:rPr lang="en-US" sz="1000" smtClean="0">
                <a:solidFill>
                  <a:srgbClr val="FFFFFF"/>
                </a:solidFill>
              </a:rPr>
              <a:t>22</a:t>
            </a:fld>
            <a:endParaRPr lang="en-US" sz="1000" dirty="0">
              <a:solidFill>
                <a:srgbClr val="FFFFFF"/>
              </a:solidFill>
            </a:endParaRPr>
          </a:p>
        </p:txBody>
      </p:sp>
      <p:sp>
        <p:nvSpPr>
          <p:cNvPr id="4" name="Title 3"/>
          <p:cNvSpPr>
            <a:spLocks noGrp="1"/>
          </p:cNvSpPr>
          <p:nvPr>
            <p:ph type="title" idx="4294967295"/>
          </p:nvPr>
        </p:nvSpPr>
        <p:spPr>
          <a:xfrm>
            <a:off x="972726" y="2213545"/>
            <a:ext cx="7277100" cy="566738"/>
          </a:xfrm>
        </p:spPr>
        <p:txBody>
          <a:bodyPr/>
          <a:lstStyle/>
          <a:p>
            <a:r>
              <a:rPr lang="en-US" dirty="0" smtClean="0">
                <a:solidFill>
                  <a:schemeClr val="bg1"/>
                </a:solidFill>
              </a:rPr>
              <a:t>Other Use Cases </a:t>
            </a:r>
            <a:endParaRPr lang="en-US" dirty="0">
              <a:solidFill>
                <a:schemeClr val="bg1"/>
              </a:solidFill>
            </a:endParaRPr>
          </a:p>
        </p:txBody>
      </p:sp>
    </p:spTree>
    <p:extLst>
      <p:ext uri="{BB962C8B-B14F-4D97-AF65-F5344CB8AC3E}">
        <p14:creationId xmlns:p14="http://schemas.microsoft.com/office/powerpoint/2010/main" val="328431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schemeClr val="bg1"/>
                </a:solidFill>
              </a:rPr>
              <a:t>CaféX Communications Confidential © 2014 – All Rights Reserved. </a:t>
            </a:r>
            <a:endParaRPr lang="en-US" dirty="0">
              <a:solidFill>
                <a:schemeClr val="bg1"/>
              </a:solidFill>
            </a:endParaRPr>
          </a:p>
        </p:txBody>
      </p:sp>
      <p:sp>
        <p:nvSpPr>
          <p:cNvPr id="3" name="Slide Number Placeholder 2"/>
          <p:cNvSpPr>
            <a:spLocks noGrp="1"/>
          </p:cNvSpPr>
          <p:nvPr>
            <p:ph type="sldNum" sz="quarter" idx="12"/>
          </p:nvPr>
        </p:nvSpPr>
        <p:spPr/>
        <p:txBody>
          <a:bodyPr/>
          <a:lstStyle/>
          <a:p>
            <a:fld id="{0431C951-9D62-474D-B35D-66AB940D3B2F}" type="slidenum">
              <a:rPr lang="en-US" sz="1000">
                <a:solidFill>
                  <a:srgbClr val="FFFFFF"/>
                </a:solidFill>
              </a:rPr>
              <a:t>23</a:t>
            </a:fld>
            <a:endParaRPr lang="en-US" sz="1000" dirty="0">
              <a:solidFill>
                <a:srgbClr val="FFFFFF"/>
              </a:solidFill>
            </a:endParaRPr>
          </a:p>
        </p:txBody>
      </p:sp>
      <p:sp>
        <p:nvSpPr>
          <p:cNvPr id="4" name="Title 3"/>
          <p:cNvSpPr>
            <a:spLocks noGrp="1"/>
          </p:cNvSpPr>
          <p:nvPr>
            <p:ph type="title"/>
          </p:nvPr>
        </p:nvSpPr>
        <p:spPr>
          <a:xfrm>
            <a:off x="1148372" y="66598"/>
            <a:ext cx="8424512" cy="663110"/>
          </a:xfrm>
        </p:spPr>
        <p:txBody>
          <a:bodyPr/>
          <a:lstStyle/>
          <a:p>
            <a:r>
              <a:rPr lang="en-US" sz="2400" dirty="0"/>
              <a:t>Use </a:t>
            </a:r>
            <a:r>
              <a:rPr lang="en-US" sz="2400" dirty="0" smtClean="0"/>
              <a:t>Case: </a:t>
            </a:r>
            <a:r>
              <a:rPr lang="en-US" sz="2400" dirty="0"/>
              <a:t>In Branch Experience with a Remote Expert</a:t>
            </a:r>
          </a:p>
        </p:txBody>
      </p:sp>
      <p:sp>
        <p:nvSpPr>
          <p:cNvPr id="5" name="TextBox 4"/>
          <p:cNvSpPr txBox="1"/>
          <p:nvPr/>
        </p:nvSpPr>
        <p:spPr>
          <a:xfrm>
            <a:off x="265387" y="1235670"/>
            <a:ext cx="4132453" cy="2862323"/>
          </a:xfrm>
          <a:prstGeom prst="rect">
            <a:avLst/>
          </a:prstGeom>
          <a:noFill/>
        </p:spPr>
        <p:txBody>
          <a:bodyPr wrap="square" lIns="91424" tIns="45712" rIns="91424" bIns="45712" rtlCol="0">
            <a:spAutoFit/>
          </a:bodyPr>
          <a:lstStyle/>
          <a:p>
            <a:r>
              <a:rPr lang="en-US" b="1" dirty="0" smtClean="0"/>
              <a:t>Create a state of art in-branch experience </a:t>
            </a:r>
            <a:r>
              <a:rPr lang="en-US" dirty="0" smtClean="0"/>
              <a:t>with video-enabled </a:t>
            </a:r>
            <a:r>
              <a:rPr lang="en-US" dirty="0"/>
              <a:t>l</a:t>
            </a:r>
            <a:r>
              <a:rPr lang="en-US" dirty="0" smtClean="0"/>
              <a:t>ive assist for customers who walk into the branch:</a:t>
            </a:r>
          </a:p>
          <a:p>
            <a:pPr marL="285702" indent="-285702">
              <a:buFont typeface="Wingdings" charset="2"/>
              <a:buChar char="ü"/>
            </a:pPr>
            <a:r>
              <a:rPr lang="en-US" dirty="0" smtClean="0"/>
              <a:t>With specialty group experts (financial advisor or SMB banker)</a:t>
            </a:r>
          </a:p>
          <a:p>
            <a:pPr marL="285702" indent="-285702">
              <a:buFont typeface="Wingdings" charset="2"/>
              <a:buChar char="ü"/>
            </a:pPr>
            <a:r>
              <a:rPr lang="en-US" dirty="0" smtClean="0"/>
              <a:t>Draw on expertise located across the country</a:t>
            </a:r>
          </a:p>
          <a:p>
            <a:pPr marL="285702" indent="-285702">
              <a:buFont typeface="Wingdings" charset="2"/>
              <a:buChar char="ü"/>
            </a:pPr>
            <a:r>
              <a:rPr lang="en-US" dirty="0" smtClean="0"/>
              <a:t>Expand reach into under-served locations</a:t>
            </a:r>
          </a:p>
          <a:p>
            <a:endParaRPr lang="en-US" dirty="0" smtClean="0"/>
          </a:p>
        </p:txBody>
      </p:sp>
      <p:grpSp>
        <p:nvGrpSpPr>
          <p:cNvPr id="11" name="Group 10"/>
          <p:cNvGrpSpPr/>
          <p:nvPr/>
        </p:nvGrpSpPr>
        <p:grpSpPr>
          <a:xfrm>
            <a:off x="3704398" y="2966783"/>
            <a:ext cx="758248" cy="1824045"/>
            <a:chOff x="3326815" y="0"/>
            <a:chExt cx="2739172" cy="5143500"/>
          </a:xfrm>
        </p:grpSpPr>
        <p:pic>
          <p:nvPicPr>
            <p:cNvPr id="9" name="Picture 8"/>
            <p:cNvPicPr>
              <a:picLocks noChangeAspect="1"/>
            </p:cNvPicPr>
            <p:nvPr/>
          </p:nvPicPr>
          <p:blipFill rotWithShape="1">
            <a:blip r:embed="rId2"/>
            <a:srcRect l="20671" r="14669"/>
            <a:stretch/>
          </p:blipFill>
          <p:spPr>
            <a:xfrm>
              <a:off x="3326815" y="0"/>
              <a:ext cx="2739172" cy="5143500"/>
            </a:xfrm>
            <a:prstGeom prst="rect">
              <a:avLst/>
            </a:prstGeom>
          </p:spPr>
        </p:pic>
        <p:pic>
          <p:nvPicPr>
            <p:cNvPr id="10" name="Picture 9" descr="CaptitalOne_macbook.png"/>
            <p:cNvPicPr>
              <a:picLocks noChangeAspect="1"/>
            </p:cNvPicPr>
            <p:nvPr/>
          </p:nvPicPr>
          <p:blipFill rotWithShape="1">
            <a:blip r:embed="rId3" cstate="print">
              <a:extLst>
                <a:ext uri="{28A0092B-C50C-407E-A947-70E740481C1C}">
                  <a14:useLocalDpi xmlns:a14="http://schemas.microsoft.com/office/drawing/2010/main" val="0"/>
                </a:ext>
              </a:extLst>
            </a:blip>
            <a:srcRect r="9412" b="21396"/>
            <a:stretch/>
          </p:blipFill>
          <p:spPr>
            <a:xfrm>
              <a:off x="3686570" y="1107348"/>
              <a:ext cx="1791774" cy="912387"/>
            </a:xfrm>
            <a:prstGeom prst="rect">
              <a:avLst/>
            </a:prstGeom>
          </p:spPr>
        </p:pic>
      </p:grpSp>
      <p:pic>
        <p:nvPicPr>
          <p:cNvPr id="12" name="Picture 2" descr="C:\Users\AMacGowen\AppData\Local\Microsoft\Windows\Temporary Internet Files\Content.Outlook\IB3R1B6Q\bank_teller_at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565923"/>
            <a:ext cx="3989406" cy="2801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25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err="1" smtClean="0">
                <a:solidFill>
                  <a:schemeClr val="bg1"/>
                </a:solidFill>
              </a:rPr>
              <a:t>CaféX</a:t>
            </a:r>
            <a:r>
              <a:rPr lang="en-US" dirty="0" smtClean="0">
                <a:solidFill>
                  <a:schemeClr val="bg1"/>
                </a:solidFill>
              </a:rPr>
              <a:t> Communications Confidential © 2014 – All Rights Reserved. </a:t>
            </a:r>
            <a:endParaRPr lang="en-US" dirty="0">
              <a:solidFill>
                <a:schemeClr val="bg1"/>
              </a:solidFill>
            </a:endParaRPr>
          </a:p>
        </p:txBody>
      </p:sp>
      <p:sp>
        <p:nvSpPr>
          <p:cNvPr id="3" name="Slide Number Placeholder 2"/>
          <p:cNvSpPr>
            <a:spLocks noGrp="1"/>
          </p:cNvSpPr>
          <p:nvPr>
            <p:ph type="sldNum" sz="quarter" idx="12"/>
          </p:nvPr>
        </p:nvSpPr>
        <p:spPr/>
        <p:txBody>
          <a:bodyPr/>
          <a:lstStyle/>
          <a:p>
            <a:fld id="{0431C951-9D62-474D-B35D-66AB940D3B2F}" type="slidenum">
              <a:rPr lang="en-US" sz="1000">
                <a:solidFill>
                  <a:srgbClr val="FFFFFF"/>
                </a:solidFill>
              </a:rPr>
              <a:t>24</a:t>
            </a:fld>
            <a:endParaRPr lang="en-US" sz="1000" dirty="0">
              <a:solidFill>
                <a:srgbClr val="FFFFFF"/>
              </a:solidFill>
            </a:endParaRPr>
          </a:p>
        </p:txBody>
      </p:sp>
      <p:sp>
        <p:nvSpPr>
          <p:cNvPr id="4" name="Title 3"/>
          <p:cNvSpPr>
            <a:spLocks noGrp="1"/>
          </p:cNvSpPr>
          <p:nvPr>
            <p:ph type="title"/>
          </p:nvPr>
        </p:nvSpPr>
        <p:spPr>
          <a:xfrm>
            <a:off x="1148372" y="66598"/>
            <a:ext cx="8424512" cy="663110"/>
          </a:xfrm>
        </p:spPr>
        <p:txBody>
          <a:bodyPr/>
          <a:lstStyle/>
          <a:p>
            <a:r>
              <a:rPr lang="en-US" sz="2400" dirty="0"/>
              <a:t>Use </a:t>
            </a:r>
            <a:r>
              <a:rPr lang="en-US" sz="2400" dirty="0" smtClean="0"/>
              <a:t>Case: </a:t>
            </a:r>
            <a:r>
              <a:rPr lang="en-US" sz="2400" dirty="0"/>
              <a:t>Live Assist Enabled Video Teller</a:t>
            </a:r>
          </a:p>
        </p:txBody>
      </p:sp>
      <p:sp>
        <p:nvSpPr>
          <p:cNvPr id="9" name="TextBox 8"/>
          <p:cNvSpPr txBox="1"/>
          <p:nvPr/>
        </p:nvSpPr>
        <p:spPr>
          <a:xfrm>
            <a:off x="107629" y="1034272"/>
            <a:ext cx="4764116" cy="3139321"/>
          </a:xfrm>
          <a:prstGeom prst="rect">
            <a:avLst/>
          </a:prstGeom>
          <a:noFill/>
        </p:spPr>
        <p:txBody>
          <a:bodyPr wrap="square" lIns="91424" tIns="45712" rIns="91424" bIns="45712" rtlCol="0">
            <a:spAutoFit/>
          </a:bodyPr>
          <a:lstStyle/>
          <a:p>
            <a:r>
              <a:rPr lang="en-US" b="1" dirty="0" smtClean="0"/>
              <a:t>Video Enabled ATMs</a:t>
            </a:r>
          </a:p>
          <a:p>
            <a:r>
              <a:rPr lang="en-US" b="1" dirty="0" smtClean="0"/>
              <a:t> </a:t>
            </a:r>
          </a:p>
          <a:p>
            <a:pPr marL="285702" indent="-285702">
              <a:buFont typeface="Wingdings" charset="2"/>
              <a:buChar char="ü"/>
            </a:pPr>
            <a:r>
              <a:rPr lang="en-US" dirty="0" smtClean="0"/>
              <a:t>Providing </a:t>
            </a:r>
            <a:r>
              <a:rPr lang="en-US" b="1" dirty="0" smtClean="0"/>
              <a:t>live</a:t>
            </a:r>
            <a:r>
              <a:rPr lang="en-US" dirty="0" smtClean="0"/>
              <a:t> </a:t>
            </a:r>
            <a:r>
              <a:rPr lang="en-US" b="1" dirty="0"/>
              <a:t>a</a:t>
            </a:r>
            <a:r>
              <a:rPr lang="en-US" b="1" dirty="0" smtClean="0"/>
              <a:t>ssist</a:t>
            </a:r>
            <a:r>
              <a:rPr lang="en-US" dirty="0" smtClean="0"/>
              <a:t>ance at </a:t>
            </a:r>
            <a:r>
              <a:rPr lang="en-US" dirty="0"/>
              <a:t>a 24 hour drive up window </a:t>
            </a:r>
            <a:endParaRPr lang="en-US" dirty="0" smtClean="0"/>
          </a:p>
          <a:p>
            <a:pPr marL="285702" indent="-285702">
              <a:buFont typeface="Wingdings" charset="2"/>
              <a:buChar char="ü"/>
            </a:pPr>
            <a:r>
              <a:rPr lang="en-US" dirty="0"/>
              <a:t>T</a:t>
            </a:r>
            <a:r>
              <a:rPr lang="en-US" dirty="0" smtClean="0"/>
              <a:t>hin </a:t>
            </a:r>
            <a:r>
              <a:rPr lang="en-US" dirty="0"/>
              <a:t>branch </a:t>
            </a:r>
            <a:r>
              <a:rPr lang="en-US" dirty="0" smtClean="0"/>
              <a:t>with no physical tellers</a:t>
            </a:r>
          </a:p>
          <a:p>
            <a:r>
              <a:rPr lang="en-US" dirty="0" smtClean="0"/>
              <a:t> - </a:t>
            </a:r>
            <a:r>
              <a:rPr lang="en-US" i="1" dirty="0" smtClean="0"/>
              <a:t>expand reach into underserved areas</a:t>
            </a:r>
            <a:endParaRPr lang="en-US" dirty="0" smtClean="0"/>
          </a:p>
          <a:p>
            <a:r>
              <a:rPr lang="en-US" dirty="0" smtClean="0"/>
              <a:t> </a:t>
            </a:r>
          </a:p>
          <a:p>
            <a:pPr marL="285702" indent="-285702">
              <a:buFont typeface="Wingdings" charset="2"/>
              <a:buChar char="ü"/>
            </a:pPr>
            <a:r>
              <a:rPr lang="en-US" dirty="0" smtClean="0"/>
              <a:t>Live assist takes it beyond video:</a:t>
            </a:r>
          </a:p>
          <a:p>
            <a:pPr marL="742826" lvl="1" indent="-285702">
              <a:buFont typeface="Arial"/>
              <a:buChar char="•"/>
            </a:pPr>
            <a:r>
              <a:rPr lang="en-US" dirty="0" smtClean="0"/>
              <a:t>Co-browsing</a:t>
            </a:r>
          </a:p>
          <a:p>
            <a:pPr marL="742826" lvl="1" indent="-285702">
              <a:buFont typeface="Arial"/>
              <a:buChar char="•"/>
            </a:pPr>
            <a:r>
              <a:rPr lang="en-US" dirty="0" smtClean="0"/>
              <a:t>Document push</a:t>
            </a:r>
          </a:p>
          <a:p>
            <a:pPr marL="742826" lvl="1" indent="-285702">
              <a:buFont typeface="Arial"/>
              <a:buChar char="•"/>
            </a:pPr>
            <a:r>
              <a:rPr lang="en-US" dirty="0" smtClean="0"/>
              <a:t>Annotation  etc..</a:t>
            </a:r>
            <a:endParaRPr lang="en-US" dirty="0"/>
          </a:p>
        </p:txBody>
      </p:sp>
      <p:pic>
        <p:nvPicPr>
          <p:cNvPr id="4098" name="Picture 2" descr="C:\Users\AMacGowen\AppData\Local\Microsoft\Windows\Temporary Internet Files\Content.Outlook\IB3R1B6Q\custmer_at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0258" y="868224"/>
            <a:ext cx="3776371" cy="234439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MacGowen\AppData\Local\Microsoft\Windows\Temporary Internet Files\Content.Outlook\IB3R1B6Q\Picture7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258" y="3290266"/>
            <a:ext cx="2109788" cy="1509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26909" y="944406"/>
            <a:ext cx="4847871" cy="3144722"/>
          </a:xfrm>
          <a:prstGeom prst="rect">
            <a:avLst/>
          </a:prstGeom>
        </p:spPr>
      </p:pic>
    </p:spTree>
    <p:extLst>
      <p:ext uri="{BB962C8B-B14F-4D97-AF65-F5344CB8AC3E}">
        <p14:creationId xmlns:p14="http://schemas.microsoft.com/office/powerpoint/2010/main" val="244104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227066" y="103789"/>
            <a:ext cx="7745314" cy="566737"/>
          </a:xfrm>
        </p:spPr>
        <p:txBody>
          <a:bodyPr/>
          <a:lstStyle/>
          <a:p>
            <a:r>
              <a:rPr lang="en-US" b="0" dirty="0" smtClean="0">
                <a:cs typeface="Calibri"/>
              </a:rPr>
              <a:t>An Elevated Customer Experience with CafeX</a:t>
            </a:r>
            <a:endParaRPr lang="en-US" dirty="0"/>
          </a:p>
        </p:txBody>
      </p:sp>
      <p:pic>
        <p:nvPicPr>
          <p:cNvPr id="20" name="Picture 1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5538" y="196686"/>
            <a:ext cx="1039745" cy="451632"/>
          </a:xfrm>
          <a:prstGeom prst="rect">
            <a:avLst/>
          </a:prstGeom>
        </p:spPr>
      </p:pic>
      <p:pic>
        <p:nvPicPr>
          <p:cNvPr id="22" name="Picture 2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4392" y="1385989"/>
            <a:ext cx="1022135" cy="1438351"/>
          </a:xfrm>
          <a:prstGeom prst="roundRect">
            <a:avLst>
              <a:gd name="adj" fmla="val 13461"/>
            </a:avLst>
          </a:prstGeom>
          <a:ln w="12700" cmpd="sng">
            <a:noFill/>
          </a:ln>
        </p:spPr>
        <p:style>
          <a:lnRef idx="2">
            <a:schemeClr val="dk1"/>
          </a:lnRef>
          <a:fillRef idx="1">
            <a:schemeClr val="lt1"/>
          </a:fillRef>
          <a:effectRef idx="0">
            <a:schemeClr val="dk1"/>
          </a:effectRef>
          <a:fontRef idx="minor">
            <a:schemeClr val="dk1"/>
          </a:fontRef>
        </p:style>
      </p:pic>
      <p:sp>
        <p:nvSpPr>
          <p:cNvPr id="29" name="TextBox 28"/>
          <p:cNvSpPr txBox="1"/>
          <p:nvPr/>
        </p:nvSpPr>
        <p:spPr>
          <a:xfrm>
            <a:off x="108460" y="4382136"/>
            <a:ext cx="9157305" cy="307777"/>
          </a:xfrm>
          <a:prstGeom prst="rect">
            <a:avLst/>
          </a:prstGeom>
          <a:noFill/>
        </p:spPr>
        <p:txBody>
          <a:bodyPr wrap="square" rtlCol="0">
            <a:spAutoFit/>
          </a:bodyPr>
          <a:lstStyle/>
          <a:p>
            <a:pPr algn="ctr" defTabSz="457200"/>
            <a:r>
              <a:rPr lang="en-US" sz="1400" b="1" dirty="0" err="1">
                <a:solidFill>
                  <a:prstClr val="white"/>
                </a:solidFill>
                <a:effectLst>
                  <a:outerShdw blurRad="50800" dist="38100" dir="2700000" algn="tl" rotWithShape="0">
                    <a:prstClr val="black">
                      <a:alpha val="40000"/>
                    </a:prstClr>
                  </a:outerShdw>
                </a:effectLst>
                <a:cs typeface="Calibri"/>
              </a:rPr>
              <a:t>CaféX</a:t>
            </a:r>
            <a:r>
              <a:rPr lang="en-US" sz="1400" b="1" dirty="0">
                <a:solidFill>
                  <a:prstClr val="white"/>
                </a:solidFill>
                <a:effectLst>
                  <a:outerShdw blurRad="50800" dist="38100" dir="2700000" algn="tl" rotWithShape="0">
                    <a:prstClr val="black">
                      <a:alpha val="40000"/>
                    </a:prstClr>
                  </a:outerShdw>
                </a:effectLst>
                <a:cs typeface="Calibri"/>
              </a:rPr>
              <a:t> USER EXPERIENCE</a:t>
            </a:r>
          </a:p>
        </p:txBody>
      </p:sp>
      <p:sp>
        <p:nvSpPr>
          <p:cNvPr id="70" name="Rounded Rectangular Callout 69"/>
          <p:cNvSpPr/>
          <p:nvPr/>
        </p:nvSpPr>
        <p:spPr>
          <a:xfrm>
            <a:off x="98322" y="4115430"/>
            <a:ext cx="8947357" cy="729750"/>
          </a:xfrm>
          <a:prstGeom prst="wedgeRoundRectCallout">
            <a:avLst>
              <a:gd name="adj1" fmla="val 19562"/>
              <a:gd name="adj2" fmla="val -18220"/>
              <a:gd name="adj3" fmla="val 16667"/>
            </a:avLst>
          </a:prstGeom>
          <a:solidFill>
            <a:schemeClr val="tx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45720" tIns="0" rIns="45720" bIns="0" rtlCol="0" anchor="ctr" anchorCtr="0"/>
          <a:lstStyle/>
          <a:p>
            <a:pPr algn="ctr" defTabSz="457200">
              <a:lnSpc>
                <a:spcPct val="80000"/>
              </a:lnSpc>
              <a:spcAft>
                <a:spcPts val="500"/>
              </a:spcAft>
            </a:pPr>
            <a:r>
              <a:rPr lang="en-US" sz="2400" b="1" dirty="0">
                <a:solidFill>
                  <a:prstClr val="white"/>
                </a:solidFill>
                <a:effectLst>
                  <a:outerShdw blurRad="50800" dist="38100" dir="2700000" algn="tl" rotWithShape="0">
                    <a:prstClr val="black">
                      <a:alpha val="40000"/>
                    </a:prstClr>
                  </a:outerShdw>
                </a:effectLst>
                <a:cs typeface="Calibri"/>
              </a:rPr>
              <a:t>Customer </a:t>
            </a:r>
            <a:r>
              <a:rPr lang="en-US" sz="2400" b="1" dirty="0" smtClean="0">
                <a:solidFill>
                  <a:prstClr val="white"/>
                </a:solidFill>
                <a:effectLst>
                  <a:outerShdw blurRad="50800" dist="38100" dir="2700000" algn="tl" rotWithShape="0">
                    <a:prstClr val="black">
                      <a:alpha val="40000"/>
                    </a:prstClr>
                  </a:outerShdw>
                </a:effectLst>
                <a:cs typeface="Calibri"/>
              </a:rPr>
              <a:t>context persists across </a:t>
            </a:r>
            <a:r>
              <a:rPr lang="en-US" sz="2400" b="1" dirty="0">
                <a:solidFill>
                  <a:prstClr val="white"/>
                </a:solidFill>
                <a:effectLst>
                  <a:outerShdw blurRad="50800" dist="38100" dir="2700000" algn="tl" rotWithShape="0">
                    <a:prstClr val="black">
                      <a:alpha val="40000"/>
                    </a:prstClr>
                  </a:outerShdw>
                </a:effectLst>
                <a:cs typeface="Calibri"/>
              </a:rPr>
              <a:t>c</a:t>
            </a:r>
            <a:r>
              <a:rPr lang="en-US" sz="2400" b="1" dirty="0" smtClean="0">
                <a:solidFill>
                  <a:prstClr val="white"/>
                </a:solidFill>
                <a:effectLst>
                  <a:outerShdw blurRad="50800" dist="38100" dir="2700000" algn="tl" rotWithShape="0">
                    <a:prstClr val="black">
                      <a:alpha val="40000"/>
                    </a:prstClr>
                  </a:outerShdw>
                </a:effectLst>
                <a:cs typeface="Calibri"/>
              </a:rPr>
              <a:t>hannels </a:t>
            </a:r>
            <a:r>
              <a:rPr lang="en-US" sz="2400" b="1" dirty="0">
                <a:solidFill>
                  <a:prstClr val="white"/>
                </a:solidFill>
                <a:effectLst>
                  <a:outerShdw blurRad="50800" dist="38100" dir="2700000" algn="tl" rotWithShape="0">
                    <a:prstClr val="black">
                      <a:alpha val="40000"/>
                    </a:prstClr>
                  </a:outerShdw>
                </a:effectLst>
                <a:cs typeface="Calibri"/>
              </a:rPr>
              <a:t>&amp; </a:t>
            </a:r>
            <a:r>
              <a:rPr lang="en-US" sz="2400" b="1" dirty="0" smtClean="0">
                <a:solidFill>
                  <a:prstClr val="white"/>
                </a:solidFill>
                <a:effectLst>
                  <a:outerShdw blurRad="50800" dist="38100" dir="2700000" algn="tl" rotWithShape="0">
                    <a:prstClr val="black">
                      <a:alpha val="40000"/>
                    </a:prstClr>
                  </a:outerShdw>
                </a:effectLst>
                <a:cs typeface="Calibri"/>
              </a:rPr>
              <a:t>agents</a:t>
            </a:r>
            <a:endParaRPr lang="en-US" sz="2400" b="1" dirty="0">
              <a:solidFill>
                <a:prstClr val="white"/>
              </a:solidFill>
              <a:effectLst>
                <a:outerShdw blurRad="50800" dist="38100" dir="2700000" algn="tl" rotWithShape="0">
                  <a:prstClr val="black">
                    <a:alpha val="40000"/>
                  </a:prstClr>
                </a:outerShdw>
              </a:effectLst>
              <a:cs typeface="Calibri"/>
            </a:endParaRPr>
          </a:p>
          <a:p>
            <a:pPr algn="ctr" defTabSz="457200">
              <a:lnSpc>
                <a:spcPct val="80000"/>
              </a:lnSpc>
              <a:spcAft>
                <a:spcPts val="500"/>
              </a:spcAft>
            </a:pPr>
            <a:r>
              <a:rPr lang="en-US" sz="2400" b="1" dirty="0">
                <a:solidFill>
                  <a:prstClr val="white"/>
                </a:solidFill>
                <a:effectLst>
                  <a:outerShdw blurRad="50800" dist="38100" dir="2700000" algn="tl" rotWithShape="0">
                    <a:prstClr val="black">
                      <a:alpha val="40000"/>
                    </a:prstClr>
                  </a:outerShdw>
                </a:effectLst>
                <a:cs typeface="Calibri"/>
              </a:rPr>
              <a:t>N</a:t>
            </a:r>
            <a:r>
              <a:rPr lang="en-US" sz="2400" b="1" dirty="0" smtClean="0">
                <a:solidFill>
                  <a:prstClr val="white"/>
                </a:solidFill>
                <a:effectLst>
                  <a:outerShdw blurRad="50800" dist="38100" dir="2700000" algn="tl" rotWithShape="0">
                    <a:prstClr val="black">
                      <a:alpha val="40000"/>
                    </a:prstClr>
                  </a:outerShdw>
                </a:effectLst>
                <a:cs typeface="Calibri"/>
              </a:rPr>
              <a:t>o information </a:t>
            </a:r>
            <a:r>
              <a:rPr lang="en-US" sz="2400" b="1" dirty="0">
                <a:solidFill>
                  <a:prstClr val="white"/>
                </a:solidFill>
                <a:effectLst>
                  <a:outerShdw blurRad="50800" dist="38100" dir="2700000" algn="tl" rotWithShape="0">
                    <a:prstClr val="black">
                      <a:alpha val="40000"/>
                    </a:prstClr>
                  </a:outerShdw>
                </a:effectLst>
                <a:cs typeface="Calibri"/>
              </a:rPr>
              <a:t>r</a:t>
            </a:r>
            <a:r>
              <a:rPr lang="en-US" sz="2400" b="1" dirty="0" smtClean="0">
                <a:solidFill>
                  <a:prstClr val="white"/>
                </a:solidFill>
                <a:effectLst>
                  <a:outerShdw blurRad="50800" dist="38100" dir="2700000" algn="tl" rotWithShape="0">
                    <a:prstClr val="black">
                      <a:alpha val="40000"/>
                    </a:prstClr>
                  </a:outerShdw>
                </a:effectLst>
                <a:cs typeface="Calibri"/>
              </a:rPr>
              <a:t>ehash … increases </a:t>
            </a:r>
            <a:r>
              <a:rPr lang="en-US" sz="2400" b="1" dirty="0">
                <a:solidFill>
                  <a:prstClr val="white"/>
                </a:solidFill>
                <a:effectLst>
                  <a:outerShdw blurRad="50800" dist="38100" dir="2700000" algn="tl" rotWithShape="0">
                    <a:prstClr val="black">
                      <a:alpha val="40000"/>
                    </a:prstClr>
                  </a:outerShdw>
                </a:effectLst>
                <a:cs typeface="Calibri"/>
              </a:rPr>
              <a:t>NPS &amp; </a:t>
            </a:r>
            <a:r>
              <a:rPr lang="en-US" sz="2400" b="1" dirty="0" smtClean="0">
                <a:solidFill>
                  <a:prstClr val="white"/>
                </a:solidFill>
                <a:effectLst>
                  <a:outerShdw blurRad="50800" dist="38100" dir="2700000" algn="tl" rotWithShape="0">
                    <a:prstClr val="black">
                      <a:alpha val="40000"/>
                    </a:prstClr>
                  </a:outerShdw>
                </a:effectLst>
                <a:cs typeface="Calibri"/>
              </a:rPr>
              <a:t>loyalty</a:t>
            </a:r>
            <a:endParaRPr lang="en-US" sz="2400" b="1" dirty="0">
              <a:solidFill>
                <a:prstClr val="white"/>
              </a:solidFill>
              <a:effectLst>
                <a:outerShdw blurRad="50800" dist="38100" dir="2700000" algn="tl" rotWithShape="0">
                  <a:prstClr val="black">
                    <a:alpha val="40000"/>
                  </a:prstClr>
                </a:outerShdw>
              </a:effectLst>
              <a:cs typeface="Calibri"/>
            </a:endParaRPr>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54041" y="2670338"/>
            <a:ext cx="1828700" cy="1308369"/>
          </a:xfrm>
          <a:prstGeom prst="rect">
            <a:avLst/>
          </a:prstGeom>
        </p:spPr>
      </p:pic>
      <p:grpSp>
        <p:nvGrpSpPr>
          <p:cNvPr id="15" name="Group 14"/>
          <p:cNvGrpSpPr>
            <a:grpSpLocks noChangeAspect="1"/>
          </p:cNvGrpSpPr>
          <p:nvPr/>
        </p:nvGrpSpPr>
        <p:grpSpPr>
          <a:xfrm>
            <a:off x="1394028" y="998821"/>
            <a:ext cx="837914" cy="1275878"/>
            <a:chOff x="1493930" y="1103325"/>
            <a:chExt cx="837914" cy="1275878"/>
          </a:xfrm>
        </p:grpSpPr>
        <p:pic>
          <p:nvPicPr>
            <p:cNvPr id="1026" name="Picture 2" descr="http://previewcf.turbosquid.com/Preview/2011/04/28__04_08_06/Iphone-4-white-frontal.jpgd54bb0bc-11cc-49cb-8efc-1f804d92cd95Large.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493930" y="1103325"/>
              <a:ext cx="837914" cy="1275878"/>
            </a:xfrm>
            <a:prstGeom prst="roundRect">
              <a:avLst>
                <a:gd name="adj" fmla="val 36352"/>
              </a:avLst>
            </a:prstGeom>
            <a:noFill/>
            <a:extLst>
              <a:ext uri="{909E8E84-426E-40DD-AFC4-6F175D3DCCD1}">
                <a14:hiddenFill xmlns:a14="http://schemas.microsoft.com/office/drawing/2010/main">
                  <a:solidFill>
                    <a:srgbClr val="FFFFFF"/>
                  </a:solidFill>
                </a14:hiddenFill>
              </a:ext>
            </a:extLst>
          </p:spPr>
        </p:pic>
        <p:pic>
          <p:nvPicPr>
            <p:cNvPr id="33" name="Picture 3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660700" y="1337977"/>
              <a:ext cx="522969" cy="754044"/>
            </a:xfrm>
            <a:prstGeom prst="rect">
              <a:avLst/>
            </a:prstGeom>
            <a:ln w="12700" cmpd="sng">
              <a:noFill/>
            </a:ln>
          </p:spPr>
          <p:style>
            <a:lnRef idx="2">
              <a:schemeClr val="dk1"/>
            </a:lnRef>
            <a:fillRef idx="1">
              <a:schemeClr val="lt1"/>
            </a:fillRef>
            <a:effectRef idx="0">
              <a:schemeClr val="dk1"/>
            </a:effectRef>
            <a:fontRef idx="minor">
              <a:schemeClr val="dk1"/>
            </a:fontRef>
          </p:style>
        </p:pic>
      </p:grpSp>
      <p:sp>
        <p:nvSpPr>
          <p:cNvPr id="17" name="TextBox 16"/>
          <p:cNvSpPr txBox="1"/>
          <p:nvPr/>
        </p:nvSpPr>
        <p:spPr>
          <a:xfrm>
            <a:off x="144392" y="2873709"/>
            <a:ext cx="1022135" cy="738664"/>
          </a:xfrm>
          <a:prstGeom prst="rect">
            <a:avLst/>
          </a:prstGeom>
          <a:noFill/>
        </p:spPr>
        <p:txBody>
          <a:bodyPr wrap="square" rtlCol="0">
            <a:spAutoFit/>
          </a:bodyPr>
          <a:lstStyle/>
          <a:p>
            <a:pPr algn="ctr"/>
            <a:r>
              <a:rPr lang="en-US" sz="1400" dirty="0" smtClean="0"/>
              <a:t>User starts via mobile or web</a:t>
            </a:r>
            <a:endParaRPr lang="en-US" sz="1400" dirty="0"/>
          </a:p>
        </p:txBody>
      </p:sp>
      <p:sp>
        <p:nvSpPr>
          <p:cNvPr id="38" name="TextBox 37"/>
          <p:cNvSpPr txBox="1"/>
          <p:nvPr/>
        </p:nvSpPr>
        <p:spPr>
          <a:xfrm>
            <a:off x="1301918" y="2257161"/>
            <a:ext cx="1022135" cy="523220"/>
          </a:xfrm>
          <a:prstGeom prst="rect">
            <a:avLst/>
          </a:prstGeom>
          <a:noFill/>
        </p:spPr>
        <p:txBody>
          <a:bodyPr wrap="square" rtlCol="0">
            <a:spAutoFit/>
          </a:bodyPr>
          <a:lstStyle/>
          <a:p>
            <a:pPr algn="ctr"/>
            <a:r>
              <a:rPr lang="en-US" sz="1400" dirty="0" smtClean="0"/>
              <a:t>Visual self-service</a:t>
            </a:r>
            <a:endParaRPr lang="en-US" sz="1400" dirty="0"/>
          </a:p>
        </p:txBody>
      </p:sp>
      <p:sp>
        <p:nvSpPr>
          <p:cNvPr id="39" name="TextBox 38"/>
          <p:cNvSpPr txBox="1"/>
          <p:nvPr/>
        </p:nvSpPr>
        <p:spPr>
          <a:xfrm>
            <a:off x="1985554" y="3455488"/>
            <a:ext cx="1476103" cy="523220"/>
          </a:xfrm>
          <a:prstGeom prst="rect">
            <a:avLst/>
          </a:prstGeom>
          <a:noFill/>
        </p:spPr>
        <p:txBody>
          <a:bodyPr wrap="square" rtlCol="0">
            <a:spAutoFit/>
          </a:bodyPr>
          <a:lstStyle/>
          <a:p>
            <a:pPr algn="ctr"/>
            <a:r>
              <a:rPr lang="en-US" sz="1400" dirty="0" smtClean="0"/>
              <a:t>Web chat </a:t>
            </a:r>
          </a:p>
          <a:p>
            <a:pPr algn="ctr"/>
            <a:r>
              <a:rPr lang="en-US" sz="1400" dirty="0" smtClean="0"/>
              <a:t>with 1</a:t>
            </a:r>
            <a:r>
              <a:rPr lang="en-US" sz="1400" baseline="30000" dirty="0" smtClean="0"/>
              <a:t>st</a:t>
            </a:r>
            <a:r>
              <a:rPr lang="en-US" sz="1400" dirty="0" smtClean="0"/>
              <a:t> agent</a:t>
            </a:r>
            <a:endParaRPr lang="en-US" sz="1400" dirty="0"/>
          </a:p>
        </p:txBody>
      </p:sp>
      <p:sp>
        <p:nvSpPr>
          <p:cNvPr id="40" name="TextBox 39"/>
          <p:cNvSpPr txBox="1"/>
          <p:nvPr/>
        </p:nvSpPr>
        <p:spPr>
          <a:xfrm>
            <a:off x="3527188" y="2867116"/>
            <a:ext cx="2223206" cy="738664"/>
          </a:xfrm>
          <a:prstGeom prst="rect">
            <a:avLst/>
          </a:prstGeom>
          <a:noFill/>
        </p:spPr>
        <p:txBody>
          <a:bodyPr wrap="square" rtlCol="0">
            <a:spAutoFit/>
          </a:bodyPr>
          <a:lstStyle/>
          <a:p>
            <a:pPr algn="ctr"/>
            <a:r>
              <a:rPr lang="en-US" sz="1400" dirty="0" smtClean="0"/>
              <a:t>Escalate seamlessly to</a:t>
            </a:r>
          </a:p>
          <a:p>
            <a:pPr algn="ctr"/>
            <a:r>
              <a:rPr lang="en-US" sz="1400" dirty="0" smtClean="0"/>
              <a:t>in-app video &amp; live assist with 2</a:t>
            </a:r>
            <a:r>
              <a:rPr lang="en-US" sz="1400" baseline="30000" dirty="0" smtClean="0"/>
              <a:t>nd</a:t>
            </a:r>
            <a:r>
              <a:rPr lang="en-US" sz="1400" dirty="0" smtClean="0"/>
              <a:t> agent</a:t>
            </a:r>
            <a:endParaRPr lang="en-US" sz="1400" dirty="0"/>
          </a:p>
        </p:txBody>
      </p:sp>
      <p:sp>
        <p:nvSpPr>
          <p:cNvPr id="41" name="TextBox 40"/>
          <p:cNvSpPr txBox="1"/>
          <p:nvPr/>
        </p:nvSpPr>
        <p:spPr>
          <a:xfrm>
            <a:off x="7743996" y="1108770"/>
            <a:ext cx="1347752" cy="1169551"/>
          </a:xfrm>
          <a:prstGeom prst="rect">
            <a:avLst/>
          </a:prstGeom>
          <a:noFill/>
        </p:spPr>
        <p:txBody>
          <a:bodyPr wrap="square" rtlCol="0">
            <a:spAutoFit/>
          </a:bodyPr>
          <a:lstStyle/>
          <a:p>
            <a:pPr algn="ctr"/>
            <a:r>
              <a:rPr lang="en-US" sz="1400" dirty="0" smtClean="0"/>
              <a:t>2</a:t>
            </a:r>
            <a:r>
              <a:rPr lang="en-US" sz="1400" baseline="30000" dirty="0" smtClean="0"/>
              <a:t>nd</a:t>
            </a:r>
            <a:r>
              <a:rPr lang="en-US" sz="1400" dirty="0" smtClean="0"/>
              <a:t> agent sees web chat with 1</a:t>
            </a:r>
            <a:r>
              <a:rPr lang="en-US" sz="1400" baseline="30000" dirty="0" smtClean="0"/>
              <a:t>st</a:t>
            </a:r>
            <a:r>
              <a:rPr lang="en-US" sz="1400" dirty="0" smtClean="0"/>
              <a:t> agent &amp; user’s online activity</a:t>
            </a:r>
            <a:endParaRPr lang="en-US" sz="1400" dirty="0"/>
          </a:p>
        </p:txBody>
      </p:sp>
      <p:sp>
        <p:nvSpPr>
          <p:cNvPr id="42" name="TextBox 41"/>
          <p:cNvSpPr txBox="1"/>
          <p:nvPr/>
        </p:nvSpPr>
        <p:spPr>
          <a:xfrm>
            <a:off x="8156614" y="2952308"/>
            <a:ext cx="992777" cy="738664"/>
          </a:xfrm>
          <a:prstGeom prst="rect">
            <a:avLst/>
          </a:prstGeom>
          <a:noFill/>
        </p:spPr>
        <p:txBody>
          <a:bodyPr wrap="square" rtlCol="0">
            <a:spAutoFit/>
          </a:bodyPr>
          <a:lstStyle/>
          <a:p>
            <a:pPr algn="ctr"/>
            <a:r>
              <a:rPr lang="en-US" sz="1400" dirty="0" smtClean="0"/>
              <a:t>Cross-channel analytics</a:t>
            </a:r>
            <a:endParaRPr lang="en-US" sz="1400" dirty="0"/>
          </a:p>
        </p:txBody>
      </p:sp>
      <p:cxnSp>
        <p:nvCxnSpPr>
          <p:cNvPr id="23" name="Straight Connector 22"/>
          <p:cNvCxnSpPr>
            <a:stCxn id="22" idx="3"/>
          </p:cNvCxnSpPr>
          <p:nvPr/>
        </p:nvCxnSpPr>
        <p:spPr>
          <a:xfrm flipV="1">
            <a:off x="1166527" y="1779766"/>
            <a:ext cx="227501" cy="325399"/>
          </a:xfrm>
          <a:prstGeom prst="line">
            <a:avLst/>
          </a:prstGeom>
          <a:ln w="12700">
            <a:solidFill>
              <a:schemeClr val="bg1">
                <a:lumMod val="85000"/>
              </a:schemeClr>
            </a:solidFill>
            <a:prstDash val="sysDash"/>
            <a:tailEnd type="triangle"/>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a:endCxn id="30" idx="0"/>
          </p:cNvCxnSpPr>
          <p:nvPr/>
        </p:nvCxnSpPr>
        <p:spPr>
          <a:xfrm>
            <a:off x="2243118" y="1641569"/>
            <a:ext cx="480488" cy="1086560"/>
          </a:xfrm>
          <a:prstGeom prst="line">
            <a:avLst/>
          </a:prstGeom>
          <a:ln w="12700">
            <a:solidFill>
              <a:schemeClr val="bg1">
                <a:lumMod val="85000"/>
              </a:schemeClr>
            </a:solidFill>
            <a:prstDash val="sysDash"/>
            <a:tailEnd type="triangle"/>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a:endCxn id="30" idx="3"/>
          </p:cNvCxnSpPr>
          <p:nvPr/>
        </p:nvCxnSpPr>
        <p:spPr>
          <a:xfrm flipH="1">
            <a:off x="3090342" y="1987517"/>
            <a:ext cx="500244" cy="1113831"/>
          </a:xfrm>
          <a:prstGeom prst="line">
            <a:avLst/>
          </a:prstGeom>
          <a:ln w="12700">
            <a:solidFill>
              <a:schemeClr val="bg1">
                <a:lumMod val="85000"/>
              </a:schemeClr>
            </a:solidFill>
            <a:prstDash val="sysDash"/>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a:endCxn id="8" idx="3"/>
          </p:cNvCxnSpPr>
          <p:nvPr/>
        </p:nvCxnSpPr>
        <p:spPr>
          <a:xfrm flipH="1">
            <a:off x="5668748" y="1585823"/>
            <a:ext cx="399772" cy="469556"/>
          </a:xfrm>
          <a:prstGeom prst="line">
            <a:avLst/>
          </a:prstGeom>
          <a:ln w="12700">
            <a:solidFill>
              <a:schemeClr val="bg1">
                <a:lumMod val="85000"/>
              </a:schemeClr>
            </a:solidFill>
            <a:prstDash val="sysDash"/>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a:endCxn id="12" idx="0"/>
          </p:cNvCxnSpPr>
          <p:nvPr/>
        </p:nvCxnSpPr>
        <p:spPr>
          <a:xfrm>
            <a:off x="7028147" y="2384035"/>
            <a:ext cx="240244" cy="286303"/>
          </a:xfrm>
          <a:prstGeom prst="line">
            <a:avLst/>
          </a:prstGeom>
          <a:ln w="12700">
            <a:solidFill>
              <a:schemeClr val="bg1">
                <a:lumMod val="85000"/>
              </a:schemeClr>
            </a:solidFill>
            <a:prstDash val="sysDash"/>
            <a:tailEnd type="triangle"/>
          </a:ln>
          <a:effectLst/>
        </p:spPr>
        <p:style>
          <a:lnRef idx="2">
            <a:schemeClr val="accent1"/>
          </a:lnRef>
          <a:fillRef idx="0">
            <a:schemeClr val="accent1"/>
          </a:fillRef>
          <a:effectRef idx="1">
            <a:schemeClr val="accent1"/>
          </a:effectRef>
          <a:fontRef idx="minor">
            <a:schemeClr val="tx1"/>
          </a:fontRef>
        </p:style>
      </p:cxnSp>
      <p:grpSp>
        <p:nvGrpSpPr>
          <p:cNvPr id="13" name="Group 12"/>
          <p:cNvGrpSpPr>
            <a:grpSpLocks noChangeAspect="1"/>
          </p:cNvGrpSpPr>
          <p:nvPr/>
        </p:nvGrpSpPr>
        <p:grpSpPr>
          <a:xfrm>
            <a:off x="3590585" y="1239711"/>
            <a:ext cx="2096413" cy="1581389"/>
            <a:chOff x="2785459" y="1043767"/>
            <a:chExt cx="2096413" cy="1581389"/>
          </a:xfrm>
        </p:grpSpPr>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785459" y="1043767"/>
              <a:ext cx="2096413" cy="1581389"/>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608038" y="1435541"/>
              <a:ext cx="1255584" cy="847787"/>
            </a:xfrm>
            <a:prstGeom prst="rect">
              <a:avLst/>
            </a:prstGeom>
          </p:spPr>
        </p:pic>
        <p:sp>
          <p:nvSpPr>
            <p:cNvPr id="5" name="Rectangle 4"/>
            <p:cNvSpPr/>
            <p:nvPr/>
          </p:nvSpPr>
          <p:spPr>
            <a:xfrm>
              <a:off x="3608038" y="1414550"/>
              <a:ext cx="1273834" cy="192024"/>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91440" rtlCol="0" anchor="ctr"/>
            <a:lstStyle/>
            <a:p>
              <a:r>
                <a:rPr lang="en-US" sz="800" dirty="0" smtClean="0"/>
                <a:t> Mute</a:t>
              </a:r>
              <a:r>
                <a:rPr lang="en-US" sz="900" dirty="0" smtClean="0"/>
                <a:t>                        End  </a:t>
              </a:r>
              <a:endParaRPr lang="en-US" sz="900" dirty="0"/>
            </a:p>
          </p:txBody>
        </p:sp>
      </p:grpSp>
      <p:pic>
        <p:nvPicPr>
          <p:cNvPr id="30" name="Picture 8" descr="http://thumbs.dreamstime.com/z/man-typing-computer-keyboard-5313183.jpg"/>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2356869" y="2728129"/>
            <a:ext cx="733473" cy="746437"/>
          </a:xfrm>
          <a:prstGeom prst="roundRect">
            <a:avLst>
              <a:gd name="adj" fmla="val 8062"/>
            </a:avLst>
          </a:prstGeom>
          <a:noFill/>
          <a:extLst>
            <a:ext uri="{909E8E84-426E-40DD-AFC4-6F175D3DCCD1}">
              <a14:hiddenFill xmlns:a14="http://schemas.microsoft.com/office/drawing/2010/main">
                <a:solidFill>
                  <a:srgbClr val="FFFFFF"/>
                </a:solidFill>
              </a14:hiddenFill>
            </a:ext>
          </a:extLst>
        </p:spPr>
      </p:pic>
      <p:grpSp>
        <p:nvGrpSpPr>
          <p:cNvPr id="16" name="Group 15"/>
          <p:cNvGrpSpPr>
            <a:grpSpLocks noChangeAspect="1"/>
          </p:cNvGrpSpPr>
          <p:nvPr/>
        </p:nvGrpSpPr>
        <p:grpSpPr>
          <a:xfrm>
            <a:off x="6068520" y="832645"/>
            <a:ext cx="1666452" cy="1555699"/>
            <a:chOff x="5015745" y="924719"/>
            <a:chExt cx="1921092" cy="1793416"/>
          </a:xfrm>
        </p:grpSpPr>
        <p:pic>
          <p:nvPicPr>
            <p:cNvPr id="10" name="Picture 9"/>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019037" y="924719"/>
              <a:ext cx="1917800" cy="853871"/>
            </a:xfrm>
            <a:prstGeom prst="rect">
              <a:avLst/>
            </a:prstGeom>
            <a:ln w="9525">
              <a:solidFill>
                <a:schemeClr val="accent1"/>
              </a:solidFill>
            </a:ln>
          </p:spPr>
        </p:pic>
        <p:pic>
          <p:nvPicPr>
            <p:cNvPr id="11" name="Picture 10"/>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015745" y="1743487"/>
              <a:ext cx="1920240" cy="974648"/>
            </a:xfrm>
            <a:prstGeom prst="rect">
              <a:avLst/>
            </a:prstGeom>
            <a:ln w="9525">
              <a:solidFill>
                <a:schemeClr val="accent1"/>
              </a:solidFill>
            </a:ln>
          </p:spPr>
        </p:pic>
      </p:grpSp>
    </p:spTree>
    <p:extLst>
      <p:ext uri="{BB962C8B-B14F-4D97-AF65-F5344CB8AC3E}">
        <p14:creationId xmlns:p14="http://schemas.microsoft.com/office/powerpoint/2010/main" val="181764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6367549" y="1113905"/>
            <a:ext cx="2647497" cy="3352798"/>
          </a:xfrm>
          <a:prstGeom prst="roundRect">
            <a:avLst>
              <a:gd name="adj" fmla="val 5658"/>
            </a:avLst>
          </a:prstGeom>
          <a:solidFill>
            <a:schemeClr val="tx1">
              <a:lumMod val="25000"/>
              <a:lumOff val="75000"/>
              <a:alpha val="41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Can 83"/>
          <p:cNvSpPr/>
          <p:nvPr/>
        </p:nvSpPr>
        <p:spPr>
          <a:xfrm>
            <a:off x="5454848" y="1544383"/>
            <a:ext cx="792757" cy="2598539"/>
          </a:xfrm>
          <a:prstGeom prst="can">
            <a:avLst/>
          </a:prstGeom>
          <a:solidFill>
            <a:schemeClr val="bg1">
              <a:lumMod val="75000"/>
            </a:schemeClr>
          </a:solidFill>
          <a:ln>
            <a:noFill/>
          </a:ln>
          <a:effectLst>
            <a:glow>
              <a:schemeClr val="bg1">
                <a:lumMod val="85000"/>
                <a:alpha val="91000"/>
              </a:schemeClr>
            </a:glow>
            <a:softEdge rad="152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Can 82"/>
          <p:cNvSpPr/>
          <p:nvPr/>
        </p:nvSpPr>
        <p:spPr>
          <a:xfrm>
            <a:off x="4533664" y="1544383"/>
            <a:ext cx="792757" cy="2084931"/>
          </a:xfrm>
          <a:prstGeom prst="can">
            <a:avLst/>
          </a:prstGeom>
          <a:solidFill>
            <a:schemeClr val="bg1">
              <a:lumMod val="75000"/>
            </a:schemeClr>
          </a:solidFill>
          <a:ln>
            <a:noFill/>
          </a:ln>
          <a:effectLst>
            <a:glow>
              <a:schemeClr val="bg1">
                <a:lumMod val="85000"/>
                <a:alpha val="91000"/>
              </a:schemeClr>
            </a:glow>
            <a:softEdge rad="152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Can 81"/>
          <p:cNvSpPr/>
          <p:nvPr/>
        </p:nvSpPr>
        <p:spPr>
          <a:xfrm>
            <a:off x="3417321" y="1544383"/>
            <a:ext cx="792757" cy="2084931"/>
          </a:xfrm>
          <a:prstGeom prst="can">
            <a:avLst/>
          </a:prstGeom>
          <a:solidFill>
            <a:schemeClr val="bg1">
              <a:lumMod val="75000"/>
            </a:schemeClr>
          </a:solidFill>
          <a:ln>
            <a:noFill/>
          </a:ln>
          <a:effectLst>
            <a:glow>
              <a:schemeClr val="bg1">
                <a:lumMod val="85000"/>
                <a:alpha val="91000"/>
              </a:schemeClr>
            </a:glow>
            <a:softEdge rad="152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Can 80"/>
          <p:cNvSpPr/>
          <p:nvPr/>
        </p:nvSpPr>
        <p:spPr>
          <a:xfrm>
            <a:off x="2256235" y="1544383"/>
            <a:ext cx="792757" cy="2217588"/>
          </a:xfrm>
          <a:prstGeom prst="can">
            <a:avLst/>
          </a:prstGeom>
          <a:solidFill>
            <a:schemeClr val="bg1">
              <a:lumMod val="75000"/>
            </a:schemeClr>
          </a:solidFill>
          <a:ln>
            <a:noFill/>
          </a:ln>
          <a:effectLst>
            <a:glow>
              <a:schemeClr val="bg1">
                <a:lumMod val="85000"/>
                <a:alpha val="91000"/>
              </a:schemeClr>
            </a:glow>
            <a:softEdge rad="152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Can 79"/>
          <p:cNvSpPr/>
          <p:nvPr/>
        </p:nvSpPr>
        <p:spPr>
          <a:xfrm>
            <a:off x="1245644" y="1544383"/>
            <a:ext cx="792757" cy="2430890"/>
          </a:xfrm>
          <a:prstGeom prst="can">
            <a:avLst/>
          </a:prstGeom>
          <a:solidFill>
            <a:schemeClr val="bg1">
              <a:lumMod val="75000"/>
            </a:schemeClr>
          </a:solidFill>
          <a:ln>
            <a:noFill/>
          </a:ln>
          <a:effectLst>
            <a:glow>
              <a:schemeClr val="bg1">
                <a:lumMod val="85000"/>
                <a:alpha val="91000"/>
              </a:schemeClr>
            </a:glow>
            <a:softEdge rad="152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1580860" y="2925531"/>
            <a:ext cx="4327518" cy="2058829"/>
            <a:chOff x="2496728" y="2173396"/>
            <a:chExt cx="4327518" cy="2058829"/>
          </a:xfrm>
        </p:grpSpPr>
        <p:grpSp>
          <p:nvGrpSpPr>
            <p:cNvPr id="6" name="Group 5"/>
            <p:cNvGrpSpPr>
              <a:grpSpLocks/>
            </p:cNvGrpSpPr>
            <p:nvPr/>
          </p:nvGrpSpPr>
          <p:grpSpPr bwMode="auto">
            <a:xfrm>
              <a:off x="2496728" y="2173396"/>
              <a:ext cx="4327518" cy="1701299"/>
              <a:chOff x="1857804" y="2435288"/>
              <a:chExt cx="5477128" cy="3231305"/>
            </a:xfrm>
          </p:grpSpPr>
          <p:sp>
            <p:nvSpPr>
              <p:cNvPr id="7" name="Trapezoid 6"/>
              <p:cNvSpPr/>
              <p:nvPr/>
            </p:nvSpPr>
            <p:spPr>
              <a:xfrm rot="10800000">
                <a:off x="3663025" y="2435288"/>
                <a:ext cx="1931999" cy="1753861"/>
              </a:xfrm>
              <a:prstGeom prst="trapezoid">
                <a:avLst>
                  <a:gd name="adj" fmla="val 45239"/>
                </a:avLst>
              </a:prstGeom>
              <a:gradFill>
                <a:gsLst>
                  <a:gs pos="35000">
                    <a:schemeClr val="tx1">
                      <a:lumMod val="75000"/>
                      <a:alpha val="0"/>
                    </a:schemeClr>
                  </a:gs>
                  <a:gs pos="100000">
                    <a:schemeClr val="accent3">
                      <a:lumMod val="50000"/>
                    </a:schemeClr>
                  </a:gs>
                  <a:gs pos="100000">
                    <a:srgbClr val="FFE89F">
                      <a:alpha val="0"/>
                    </a:srgb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grpSp>
            <p:nvGrpSpPr>
              <p:cNvPr id="8" name="Group 126"/>
              <p:cNvGrpSpPr>
                <a:grpSpLocks/>
              </p:cNvGrpSpPr>
              <p:nvPr/>
            </p:nvGrpSpPr>
            <p:grpSpPr bwMode="auto">
              <a:xfrm>
                <a:off x="5188445" y="2602388"/>
                <a:ext cx="2146487" cy="3032594"/>
                <a:chOff x="5188445" y="2602388"/>
                <a:chExt cx="2146487" cy="3032594"/>
              </a:xfrm>
            </p:grpSpPr>
            <p:sp>
              <p:nvSpPr>
                <p:cNvPr id="12" name="Freeform 11"/>
                <p:cNvSpPr/>
                <p:nvPr/>
              </p:nvSpPr>
              <p:spPr>
                <a:xfrm rot="12852361">
                  <a:off x="5188445" y="2602388"/>
                  <a:ext cx="1636723" cy="2171295"/>
                </a:xfrm>
                <a:custGeom>
                  <a:avLst/>
                  <a:gdLst>
                    <a:gd name="connsiteX0" fmla="*/ 0 w 1819470"/>
                    <a:gd name="connsiteY0" fmla="*/ 1754155 h 1754155"/>
                    <a:gd name="connsiteX1" fmla="*/ 746902 w 1819470"/>
                    <a:gd name="connsiteY1" fmla="*/ 0 h 1754155"/>
                    <a:gd name="connsiteX2" fmla="*/ 1072568 w 1819470"/>
                    <a:gd name="connsiteY2" fmla="*/ 0 h 1754155"/>
                    <a:gd name="connsiteX3" fmla="*/ 1819470 w 1819470"/>
                    <a:gd name="connsiteY3" fmla="*/ 1754155 h 1754155"/>
                    <a:gd name="connsiteX4" fmla="*/ 0 w 1819470"/>
                    <a:gd name="connsiteY4" fmla="*/ 1754155 h 1754155"/>
                    <a:gd name="connsiteX0" fmla="*/ 0 w 1330900"/>
                    <a:gd name="connsiteY0" fmla="*/ 1754155 h 1815490"/>
                    <a:gd name="connsiteX1" fmla="*/ 746902 w 1330900"/>
                    <a:gd name="connsiteY1" fmla="*/ 0 h 1815490"/>
                    <a:gd name="connsiteX2" fmla="*/ 1072568 w 1330900"/>
                    <a:gd name="connsiteY2" fmla="*/ 0 h 1815490"/>
                    <a:gd name="connsiteX3" fmla="*/ 1330900 w 1330900"/>
                    <a:gd name="connsiteY3" fmla="*/ 1815490 h 1815490"/>
                    <a:gd name="connsiteX4" fmla="*/ 0 w 1330900"/>
                    <a:gd name="connsiteY4" fmla="*/ 1754155 h 1815490"/>
                    <a:gd name="connsiteX0" fmla="*/ 0 w 1479685"/>
                    <a:gd name="connsiteY0" fmla="*/ 1900420 h 1900420"/>
                    <a:gd name="connsiteX1" fmla="*/ 895687 w 1479685"/>
                    <a:gd name="connsiteY1" fmla="*/ 0 h 1900420"/>
                    <a:gd name="connsiteX2" fmla="*/ 1221353 w 1479685"/>
                    <a:gd name="connsiteY2" fmla="*/ 0 h 1900420"/>
                    <a:gd name="connsiteX3" fmla="*/ 1479685 w 1479685"/>
                    <a:gd name="connsiteY3" fmla="*/ 1815490 h 1900420"/>
                    <a:gd name="connsiteX4" fmla="*/ 0 w 1479685"/>
                    <a:gd name="connsiteY4" fmla="*/ 1900420 h 1900420"/>
                    <a:gd name="connsiteX0" fmla="*/ 0 w 1508749"/>
                    <a:gd name="connsiteY0" fmla="*/ 1900420 h 1900420"/>
                    <a:gd name="connsiteX1" fmla="*/ 895687 w 1508749"/>
                    <a:gd name="connsiteY1" fmla="*/ 0 h 1900420"/>
                    <a:gd name="connsiteX2" fmla="*/ 1221353 w 1508749"/>
                    <a:gd name="connsiteY2" fmla="*/ 0 h 1900420"/>
                    <a:gd name="connsiteX3" fmla="*/ 1508749 w 1508749"/>
                    <a:gd name="connsiteY3" fmla="*/ 1815889 h 1900420"/>
                    <a:gd name="connsiteX4" fmla="*/ 0 w 1508749"/>
                    <a:gd name="connsiteY4" fmla="*/ 1900420 h 1900420"/>
                    <a:gd name="connsiteX0" fmla="*/ 0 w 1637339"/>
                    <a:gd name="connsiteY0" fmla="*/ 2172105 h 2172105"/>
                    <a:gd name="connsiteX1" fmla="*/ 1024277 w 1637339"/>
                    <a:gd name="connsiteY1" fmla="*/ 0 h 2172105"/>
                    <a:gd name="connsiteX2" fmla="*/ 1349943 w 1637339"/>
                    <a:gd name="connsiteY2" fmla="*/ 0 h 2172105"/>
                    <a:gd name="connsiteX3" fmla="*/ 1637339 w 1637339"/>
                    <a:gd name="connsiteY3" fmla="*/ 1815889 h 2172105"/>
                    <a:gd name="connsiteX4" fmla="*/ 0 w 1637339"/>
                    <a:gd name="connsiteY4" fmla="*/ 2172105 h 2172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339" h="2172105">
                      <a:moveTo>
                        <a:pt x="0" y="2172105"/>
                      </a:moveTo>
                      <a:lnTo>
                        <a:pt x="1024277" y="0"/>
                      </a:lnTo>
                      <a:lnTo>
                        <a:pt x="1349943" y="0"/>
                      </a:lnTo>
                      <a:lnTo>
                        <a:pt x="1637339" y="1815889"/>
                      </a:lnTo>
                      <a:lnTo>
                        <a:pt x="0" y="2172105"/>
                      </a:lnTo>
                      <a:close/>
                    </a:path>
                  </a:pathLst>
                </a:custGeom>
                <a:gradFill>
                  <a:gsLst>
                    <a:gs pos="35000">
                      <a:schemeClr val="tx1">
                        <a:lumMod val="75000"/>
                        <a:alpha val="0"/>
                      </a:schemeClr>
                    </a:gs>
                    <a:gs pos="100000">
                      <a:schemeClr val="accent3">
                        <a:lumMod val="50000"/>
                      </a:schemeClr>
                    </a:gs>
                    <a:gs pos="100000">
                      <a:srgbClr val="FFE89F">
                        <a:alpha val="0"/>
                      </a:srgb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3" name="Freeform 12"/>
                <p:cNvSpPr/>
                <p:nvPr/>
              </p:nvSpPr>
              <p:spPr>
                <a:xfrm rot="13691974">
                  <a:off x="5415401" y="3715452"/>
                  <a:ext cx="1937977" cy="1901084"/>
                </a:xfrm>
                <a:custGeom>
                  <a:avLst/>
                  <a:gdLst>
                    <a:gd name="connsiteX0" fmla="*/ 0 w 1819470"/>
                    <a:gd name="connsiteY0" fmla="*/ 1754155 h 1754155"/>
                    <a:gd name="connsiteX1" fmla="*/ 746902 w 1819470"/>
                    <a:gd name="connsiteY1" fmla="*/ 0 h 1754155"/>
                    <a:gd name="connsiteX2" fmla="*/ 1072568 w 1819470"/>
                    <a:gd name="connsiteY2" fmla="*/ 0 h 1754155"/>
                    <a:gd name="connsiteX3" fmla="*/ 1819470 w 1819470"/>
                    <a:gd name="connsiteY3" fmla="*/ 1754155 h 1754155"/>
                    <a:gd name="connsiteX4" fmla="*/ 0 w 1819470"/>
                    <a:gd name="connsiteY4" fmla="*/ 1754155 h 1754155"/>
                    <a:gd name="connsiteX0" fmla="*/ 0 w 1330900"/>
                    <a:gd name="connsiteY0" fmla="*/ 1754155 h 1815490"/>
                    <a:gd name="connsiteX1" fmla="*/ 746902 w 1330900"/>
                    <a:gd name="connsiteY1" fmla="*/ 0 h 1815490"/>
                    <a:gd name="connsiteX2" fmla="*/ 1072568 w 1330900"/>
                    <a:gd name="connsiteY2" fmla="*/ 0 h 1815490"/>
                    <a:gd name="connsiteX3" fmla="*/ 1330900 w 1330900"/>
                    <a:gd name="connsiteY3" fmla="*/ 1815490 h 1815490"/>
                    <a:gd name="connsiteX4" fmla="*/ 0 w 1330900"/>
                    <a:gd name="connsiteY4" fmla="*/ 1754155 h 1815490"/>
                    <a:gd name="connsiteX0" fmla="*/ 0 w 1479685"/>
                    <a:gd name="connsiteY0" fmla="*/ 1900420 h 1900420"/>
                    <a:gd name="connsiteX1" fmla="*/ 895687 w 1479685"/>
                    <a:gd name="connsiteY1" fmla="*/ 0 h 1900420"/>
                    <a:gd name="connsiteX2" fmla="*/ 1221353 w 1479685"/>
                    <a:gd name="connsiteY2" fmla="*/ 0 h 1900420"/>
                    <a:gd name="connsiteX3" fmla="*/ 1479685 w 1479685"/>
                    <a:gd name="connsiteY3" fmla="*/ 1815490 h 1900420"/>
                    <a:gd name="connsiteX4" fmla="*/ 0 w 1479685"/>
                    <a:gd name="connsiteY4" fmla="*/ 1900420 h 1900420"/>
                    <a:gd name="connsiteX0" fmla="*/ 0 w 1508749"/>
                    <a:gd name="connsiteY0" fmla="*/ 1900420 h 1900420"/>
                    <a:gd name="connsiteX1" fmla="*/ 895687 w 1508749"/>
                    <a:gd name="connsiteY1" fmla="*/ 0 h 1900420"/>
                    <a:gd name="connsiteX2" fmla="*/ 1221353 w 1508749"/>
                    <a:gd name="connsiteY2" fmla="*/ 0 h 1900420"/>
                    <a:gd name="connsiteX3" fmla="*/ 1508749 w 1508749"/>
                    <a:gd name="connsiteY3" fmla="*/ 1815889 h 1900420"/>
                    <a:gd name="connsiteX4" fmla="*/ 0 w 1508749"/>
                    <a:gd name="connsiteY4" fmla="*/ 1900420 h 1900420"/>
                    <a:gd name="connsiteX0" fmla="*/ 0 w 1637339"/>
                    <a:gd name="connsiteY0" fmla="*/ 2172105 h 2172105"/>
                    <a:gd name="connsiteX1" fmla="*/ 1024277 w 1637339"/>
                    <a:gd name="connsiteY1" fmla="*/ 0 h 2172105"/>
                    <a:gd name="connsiteX2" fmla="*/ 1349943 w 1637339"/>
                    <a:gd name="connsiteY2" fmla="*/ 0 h 2172105"/>
                    <a:gd name="connsiteX3" fmla="*/ 1637339 w 1637339"/>
                    <a:gd name="connsiteY3" fmla="*/ 1815889 h 2172105"/>
                    <a:gd name="connsiteX4" fmla="*/ 0 w 1637339"/>
                    <a:gd name="connsiteY4" fmla="*/ 2172105 h 2172105"/>
                    <a:gd name="connsiteX0" fmla="*/ 0 w 1349943"/>
                    <a:gd name="connsiteY0" fmla="*/ 2172105 h 2611823"/>
                    <a:gd name="connsiteX1" fmla="*/ 1024277 w 1349943"/>
                    <a:gd name="connsiteY1" fmla="*/ 0 h 2611823"/>
                    <a:gd name="connsiteX2" fmla="*/ 1349943 w 1349943"/>
                    <a:gd name="connsiteY2" fmla="*/ 0 h 2611823"/>
                    <a:gd name="connsiteX3" fmla="*/ 797316 w 1349943"/>
                    <a:gd name="connsiteY3" fmla="*/ 2611823 h 2611823"/>
                    <a:gd name="connsiteX4" fmla="*/ 0 w 1349943"/>
                    <a:gd name="connsiteY4" fmla="*/ 2172105 h 2611823"/>
                    <a:gd name="connsiteX0" fmla="*/ 0 w 1670291"/>
                    <a:gd name="connsiteY0" fmla="*/ 3427270 h 3427270"/>
                    <a:gd name="connsiteX1" fmla="*/ 1344625 w 1670291"/>
                    <a:gd name="connsiteY1" fmla="*/ 0 h 3427270"/>
                    <a:gd name="connsiteX2" fmla="*/ 1670291 w 1670291"/>
                    <a:gd name="connsiteY2" fmla="*/ 0 h 3427270"/>
                    <a:gd name="connsiteX3" fmla="*/ 1117664 w 1670291"/>
                    <a:gd name="connsiteY3" fmla="*/ 2611823 h 3427270"/>
                    <a:gd name="connsiteX4" fmla="*/ 0 w 1670291"/>
                    <a:gd name="connsiteY4" fmla="*/ 3427270 h 3427270"/>
                    <a:gd name="connsiteX0" fmla="*/ 0 w 1670291"/>
                    <a:gd name="connsiteY0" fmla="*/ 3443663 h 3443663"/>
                    <a:gd name="connsiteX1" fmla="*/ 1349271 w 1670291"/>
                    <a:gd name="connsiteY1" fmla="*/ 0 h 3443663"/>
                    <a:gd name="connsiteX2" fmla="*/ 1670291 w 1670291"/>
                    <a:gd name="connsiteY2" fmla="*/ 16393 h 3443663"/>
                    <a:gd name="connsiteX3" fmla="*/ 1117664 w 1670291"/>
                    <a:gd name="connsiteY3" fmla="*/ 2628216 h 3443663"/>
                    <a:gd name="connsiteX4" fmla="*/ 0 w 1670291"/>
                    <a:gd name="connsiteY4" fmla="*/ 3443663 h 3443663"/>
                    <a:gd name="connsiteX0" fmla="*/ 0 w 1704852"/>
                    <a:gd name="connsiteY0" fmla="*/ 3443663 h 3443663"/>
                    <a:gd name="connsiteX1" fmla="*/ 1349271 w 1704852"/>
                    <a:gd name="connsiteY1" fmla="*/ 0 h 3443663"/>
                    <a:gd name="connsiteX2" fmla="*/ 1704852 w 1704852"/>
                    <a:gd name="connsiteY2" fmla="*/ 35044 h 3443663"/>
                    <a:gd name="connsiteX3" fmla="*/ 1117664 w 1704852"/>
                    <a:gd name="connsiteY3" fmla="*/ 2628216 h 3443663"/>
                    <a:gd name="connsiteX4" fmla="*/ 0 w 1704852"/>
                    <a:gd name="connsiteY4" fmla="*/ 3443663 h 3443663"/>
                    <a:gd name="connsiteX0" fmla="*/ 0 w 1704852"/>
                    <a:gd name="connsiteY0" fmla="*/ 3525220 h 3525220"/>
                    <a:gd name="connsiteX1" fmla="*/ 1389326 w 1704852"/>
                    <a:gd name="connsiteY1" fmla="*/ 0 h 3525220"/>
                    <a:gd name="connsiteX2" fmla="*/ 1704852 w 1704852"/>
                    <a:gd name="connsiteY2" fmla="*/ 116601 h 3525220"/>
                    <a:gd name="connsiteX3" fmla="*/ 1117664 w 1704852"/>
                    <a:gd name="connsiteY3" fmla="*/ 2709773 h 3525220"/>
                    <a:gd name="connsiteX4" fmla="*/ 0 w 1704852"/>
                    <a:gd name="connsiteY4" fmla="*/ 3525220 h 3525220"/>
                    <a:gd name="connsiteX0" fmla="*/ 0 w 1937597"/>
                    <a:gd name="connsiteY0" fmla="*/ 3290412 h 3290412"/>
                    <a:gd name="connsiteX1" fmla="*/ 1622071 w 1937597"/>
                    <a:gd name="connsiteY1" fmla="*/ 0 h 3290412"/>
                    <a:gd name="connsiteX2" fmla="*/ 1937597 w 1937597"/>
                    <a:gd name="connsiteY2" fmla="*/ 116601 h 3290412"/>
                    <a:gd name="connsiteX3" fmla="*/ 1350409 w 1937597"/>
                    <a:gd name="connsiteY3" fmla="*/ 2709773 h 3290412"/>
                    <a:gd name="connsiteX4" fmla="*/ 0 w 1937597"/>
                    <a:gd name="connsiteY4" fmla="*/ 3290412 h 3290412"/>
                    <a:gd name="connsiteX0" fmla="*/ 0 w 1937597"/>
                    <a:gd name="connsiteY0" fmla="*/ 3290412 h 3290412"/>
                    <a:gd name="connsiteX1" fmla="*/ 1622071 w 1937597"/>
                    <a:gd name="connsiteY1" fmla="*/ 0 h 3290412"/>
                    <a:gd name="connsiteX2" fmla="*/ 1937597 w 1937597"/>
                    <a:gd name="connsiteY2" fmla="*/ 116601 h 3290412"/>
                    <a:gd name="connsiteX3" fmla="*/ 1297043 w 1937597"/>
                    <a:gd name="connsiteY3" fmla="*/ 3116736 h 3290412"/>
                    <a:gd name="connsiteX4" fmla="*/ 0 w 1937597"/>
                    <a:gd name="connsiteY4" fmla="*/ 3290412 h 3290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7597" h="3290412">
                      <a:moveTo>
                        <a:pt x="0" y="3290412"/>
                      </a:moveTo>
                      <a:lnTo>
                        <a:pt x="1622071" y="0"/>
                      </a:lnTo>
                      <a:lnTo>
                        <a:pt x="1937597" y="116601"/>
                      </a:lnTo>
                      <a:lnTo>
                        <a:pt x="1297043" y="3116736"/>
                      </a:lnTo>
                      <a:lnTo>
                        <a:pt x="0" y="3290412"/>
                      </a:lnTo>
                      <a:close/>
                    </a:path>
                  </a:pathLst>
                </a:custGeom>
                <a:gradFill>
                  <a:gsLst>
                    <a:gs pos="21000">
                      <a:schemeClr val="tx1">
                        <a:lumMod val="75000"/>
                        <a:alpha val="0"/>
                      </a:schemeClr>
                    </a:gs>
                    <a:gs pos="100000">
                      <a:schemeClr val="accent3">
                        <a:lumMod val="50000"/>
                      </a:schemeClr>
                    </a:gs>
                    <a:gs pos="100000">
                      <a:srgbClr val="FFE89F">
                        <a:alpha val="0"/>
                      </a:srgb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grpSp>
          <p:grpSp>
            <p:nvGrpSpPr>
              <p:cNvPr id="9" name="Group 127"/>
              <p:cNvGrpSpPr>
                <a:grpSpLocks/>
              </p:cNvGrpSpPr>
              <p:nvPr/>
            </p:nvGrpSpPr>
            <p:grpSpPr bwMode="auto">
              <a:xfrm flipH="1">
                <a:off x="1857804" y="2579197"/>
                <a:ext cx="2168608" cy="3087396"/>
                <a:chOff x="5111165" y="2579197"/>
                <a:chExt cx="2168608" cy="3087396"/>
              </a:xfrm>
            </p:grpSpPr>
            <p:sp>
              <p:nvSpPr>
                <p:cNvPr id="10" name="Freeform 9"/>
                <p:cNvSpPr/>
                <p:nvPr/>
              </p:nvSpPr>
              <p:spPr>
                <a:xfrm rot="12852361">
                  <a:off x="5111165" y="2579197"/>
                  <a:ext cx="1636722" cy="2171295"/>
                </a:xfrm>
                <a:custGeom>
                  <a:avLst/>
                  <a:gdLst>
                    <a:gd name="connsiteX0" fmla="*/ 0 w 1819470"/>
                    <a:gd name="connsiteY0" fmla="*/ 1754155 h 1754155"/>
                    <a:gd name="connsiteX1" fmla="*/ 746902 w 1819470"/>
                    <a:gd name="connsiteY1" fmla="*/ 0 h 1754155"/>
                    <a:gd name="connsiteX2" fmla="*/ 1072568 w 1819470"/>
                    <a:gd name="connsiteY2" fmla="*/ 0 h 1754155"/>
                    <a:gd name="connsiteX3" fmla="*/ 1819470 w 1819470"/>
                    <a:gd name="connsiteY3" fmla="*/ 1754155 h 1754155"/>
                    <a:gd name="connsiteX4" fmla="*/ 0 w 1819470"/>
                    <a:gd name="connsiteY4" fmla="*/ 1754155 h 1754155"/>
                    <a:gd name="connsiteX0" fmla="*/ 0 w 1330900"/>
                    <a:gd name="connsiteY0" fmla="*/ 1754155 h 1815490"/>
                    <a:gd name="connsiteX1" fmla="*/ 746902 w 1330900"/>
                    <a:gd name="connsiteY1" fmla="*/ 0 h 1815490"/>
                    <a:gd name="connsiteX2" fmla="*/ 1072568 w 1330900"/>
                    <a:gd name="connsiteY2" fmla="*/ 0 h 1815490"/>
                    <a:gd name="connsiteX3" fmla="*/ 1330900 w 1330900"/>
                    <a:gd name="connsiteY3" fmla="*/ 1815490 h 1815490"/>
                    <a:gd name="connsiteX4" fmla="*/ 0 w 1330900"/>
                    <a:gd name="connsiteY4" fmla="*/ 1754155 h 1815490"/>
                    <a:gd name="connsiteX0" fmla="*/ 0 w 1479685"/>
                    <a:gd name="connsiteY0" fmla="*/ 1900420 h 1900420"/>
                    <a:gd name="connsiteX1" fmla="*/ 895687 w 1479685"/>
                    <a:gd name="connsiteY1" fmla="*/ 0 h 1900420"/>
                    <a:gd name="connsiteX2" fmla="*/ 1221353 w 1479685"/>
                    <a:gd name="connsiteY2" fmla="*/ 0 h 1900420"/>
                    <a:gd name="connsiteX3" fmla="*/ 1479685 w 1479685"/>
                    <a:gd name="connsiteY3" fmla="*/ 1815490 h 1900420"/>
                    <a:gd name="connsiteX4" fmla="*/ 0 w 1479685"/>
                    <a:gd name="connsiteY4" fmla="*/ 1900420 h 1900420"/>
                    <a:gd name="connsiteX0" fmla="*/ 0 w 1508749"/>
                    <a:gd name="connsiteY0" fmla="*/ 1900420 h 1900420"/>
                    <a:gd name="connsiteX1" fmla="*/ 895687 w 1508749"/>
                    <a:gd name="connsiteY1" fmla="*/ 0 h 1900420"/>
                    <a:gd name="connsiteX2" fmla="*/ 1221353 w 1508749"/>
                    <a:gd name="connsiteY2" fmla="*/ 0 h 1900420"/>
                    <a:gd name="connsiteX3" fmla="*/ 1508749 w 1508749"/>
                    <a:gd name="connsiteY3" fmla="*/ 1815889 h 1900420"/>
                    <a:gd name="connsiteX4" fmla="*/ 0 w 1508749"/>
                    <a:gd name="connsiteY4" fmla="*/ 1900420 h 1900420"/>
                    <a:gd name="connsiteX0" fmla="*/ 0 w 1637339"/>
                    <a:gd name="connsiteY0" fmla="*/ 2172105 h 2172105"/>
                    <a:gd name="connsiteX1" fmla="*/ 1024277 w 1637339"/>
                    <a:gd name="connsiteY1" fmla="*/ 0 h 2172105"/>
                    <a:gd name="connsiteX2" fmla="*/ 1349943 w 1637339"/>
                    <a:gd name="connsiteY2" fmla="*/ 0 h 2172105"/>
                    <a:gd name="connsiteX3" fmla="*/ 1637339 w 1637339"/>
                    <a:gd name="connsiteY3" fmla="*/ 1815889 h 2172105"/>
                    <a:gd name="connsiteX4" fmla="*/ 0 w 1637339"/>
                    <a:gd name="connsiteY4" fmla="*/ 2172105 h 2172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339" h="2172105">
                      <a:moveTo>
                        <a:pt x="0" y="2172105"/>
                      </a:moveTo>
                      <a:lnTo>
                        <a:pt x="1024277" y="0"/>
                      </a:lnTo>
                      <a:lnTo>
                        <a:pt x="1349943" y="0"/>
                      </a:lnTo>
                      <a:lnTo>
                        <a:pt x="1637339" y="1815889"/>
                      </a:lnTo>
                      <a:lnTo>
                        <a:pt x="0" y="2172105"/>
                      </a:lnTo>
                      <a:close/>
                    </a:path>
                  </a:pathLst>
                </a:custGeom>
                <a:gradFill>
                  <a:gsLst>
                    <a:gs pos="35000">
                      <a:schemeClr val="tx1">
                        <a:lumMod val="75000"/>
                        <a:alpha val="0"/>
                      </a:schemeClr>
                    </a:gs>
                    <a:gs pos="100000">
                      <a:schemeClr val="accent3">
                        <a:lumMod val="50000"/>
                      </a:schemeClr>
                    </a:gs>
                    <a:gs pos="100000">
                      <a:srgbClr val="FFE89F">
                        <a:alpha val="0"/>
                      </a:srgb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Freeform 10"/>
                <p:cNvSpPr/>
                <p:nvPr/>
              </p:nvSpPr>
              <p:spPr>
                <a:xfrm rot="13691974">
                  <a:off x="5391845" y="3778664"/>
                  <a:ext cx="1937978" cy="1837879"/>
                </a:xfrm>
                <a:custGeom>
                  <a:avLst/>
                  <a:gdLst>
                    <a:gd name="connsiteX0" fmla="*/ 0 w 1819470"/>
                    <a:gd name="connsiteY0" fmla="*/ 1754155 h 1754155"/>
                    <a:gd name="connsiteX1" fmla="*/ 746902 w 1819470"/>
                    <a:gd name="connsiteY1" fmla="*/ 0 h 1754155"/>
                    <a:gd name="connsiteX2" fmla="*/ 1072568 w 1819470"/>
                    <a:gd name="connsiteY2" fmla="*/ 0 h 1754155"/>
                    <a:gd name="connsiteX3" fmla="*/ 1819470 w 1819470"/>
                    <a:gd name="connsiteY3" fmla="*/ 1754155 h 1754155"/>
                    <a:gd name="connsiteX4" fmla="*/ 0 w 1819470"/>
                    <a:gd name="connsiteY4" fmla="*/ 1754155 h 1754155"/>
                    <a:gd name="connsiteX0" fmla="*/ 0 w 1330900"/>
                    <a:gd name="connsiteY0" fmla="*/ 1754155 h 1815490"/>
                    <a:gd name="connsiteX1" fmla="*/ 746902 w 1330900"/>
                    <a:gd name="connsiteY1" fmla="*/ 0 h 1815490"/>
                    <a:gd name="connsiteX2" fmla="*/ 1072568 w 1330900"/>
                    <a:gd name="connsiteY2" fmla="*/ 0 h 1815490"/>
                    <a:gd name="connsiteX3" fmla="*/ 1330900 w 1330900"/>
                    <a:gd name="connsiteY3" fmla="*/ 1815490 h 1815490"/>
                    <a:gd name="connsiteX4" fmla="*/ 0 w 1330900"/>
                    <a:gd name="connsiteY4" fmla="*/ 1754155 h 1815490"/>
                    <a:gd name="connsiteX0" fmla="*/ 0 w 1479685"/>
                    <a:gd name="connsiteY0" fmla="*/ 1900420 h 1900420"/>
                    <a:gd name="connsiteX1" fmla="*/ 895687 w 1479685"/>
                    <a:gd name="connsiteY1" fmla="*/ 0 h 1900420"/>
                    <a:gd name="connsiteX2" fmla="*/ 1221353 w 1479685"/>
                    <a:gd name="connsiteY2" fmla="*/ 0 h 1900420"/>
                    <a:gd name="connsiteX3" fmla="*/ 1479685 w 1479685"/>
                    <a:gd name="connsiteY3" fmla="*/ 1815490 h 1900420"/>
                    <a:gd name="connsiteX4" fmla="*/ 0 w 1479685"/>
                    <a:gd name="connsiteY4" fmla="*/ 1900420 h 1900420"/>
                    <a:gd name="connsiteX0" fmla="*/ 0 w 1508749"/>
                    <a:gd name="connsiteY0" fmla="*/ 1900420 h 1900420"/>
                    <a:gd name="connsiteX1" fmla="*/ 895687 w 1508749"/>
                    <a:gd name="connsiteY1" fmla="*/ 0 h 1900420"/>
                    <a:gd name="connsiteX2" fmla="*/ 1221353 w 1508749"/>
                    <a:gd name="connsiteY2" fmla="*/ 0 h 1900420"/>
                    <a:gd name="connsiteX3" fmla="*/ 1508749 w 1508749"/>
                    <a:gd name="connsiteY3" fmla="*/ 1815889 h 1900420"/>
                    <a:gd name="connsiteX4" fmla="*/ 0 w 1508749"/>
                    <a:gd name="connsiteY4" fmla="*/ 1900420 h 1900420"/>
                    <a:gd name="connsiteX0" fmla="*/ 0 w 1637339"/>
                    <a:gd name="connsiteY0" fmla="*/ 2172105 h 2172105"/>
                    <a:gd name="connsiteX1" fmla="*/ 1024277 w 1637339"/>
                    <a:gd name="connsiteY1" fmla="*/ 0 h 2172105"/>
                    <a:gd name="connsiteX2" fmla="*/ 1349943 w 1637339"/>
                    <a:gd name="connsiteY2" fmla="*/ 0 h 2172105"/>
                    <a:gd name="connsiteX3" fmla="*/ 1637339 w 1637339"/>
                    <a:gd name="connsiteY3" fmla="*/ 1815889 h 2172105"/>
                    <a:gd name="connsiteX4" fmla="*/ 0 w 1637339"/>
                    <a:gd name="connsiteY4" fmla="*/ 2172105 h 2172105"/>
                    <a:gd name="connsiteX0" fmla="*/ 0 w 1349943"/>
                    <a:gd name="connsiteY0" fmla="*/ 2172105 h 2611823"/>
                    <a:gd name="connsiteX1" fmla="*/ 1024277 w 1349943"/>
                    <a:gd name="connsiteY1" fmla="*/ 0 h 2611823"/>
                    <a:gd name="connsiteX2" fmla="*/ 1349943 w 1349943"/>
                    <a:gd name="connsiteY2" fmla="*/ 0 h 2611823"/>
                    <a:gd name="connsiteX3" fmla="*/ 797316 w 1349943"/>
                    <a:gd name="connsiteY3" fmla="*/ 2611823 h 2611823"/>
                    <a:gd name="connsiteX4" fmla="*/ 0 w 1349943"/>
                    <a:gd name="connsiteY4" fmla="*/ 2172105 h 2611823"/>
                    <a:gd name="connsiteX0" fmla="*/ 0 w 1670291"/>
                    <a:gd name="connsiteY0" fmla="*/ 3427270 h 3427270"/>
                    <a:gd name="connsiteX1" fmla="*/ 1344625 w 1670291"/>
                    <a:gd name="connsiteY1" fmla="*/ 0 h 3427270"/>
                    <a:gd name="connsiteX2" fmla="*/ 1670291 w 1670291"/>
                    <a:gd name="connsiteY2" fmla="*/ 0 h 3427270"/>
                    <a:gd name="connsiteX3" fmla="*/ 1117664 w 1670291"/>
                    <a:gd name="connsiteY3" fmla="*/ 2611823 h 3427270"/>
                    <a:gd name="connsiteX4" fmla="*/ 0 w 1670291"/>
                    <a:gd name="connsiteY4" fmla="*/ 3427270 h 3427270"/>
                    <a:gd name="connsiteX0" fmla="*/ 0 w 1670291"/>
                    <a:gd name="connsiteY0" fmla="*/ 3443663 h 3443663"/>
                    <a:gd name="connsiteX1" fmla="*/ 1349271 w 1670291"/>
                    <a:gd name="connsiteY1" fmla="*/ 0 h 3443663"/>
                    <a:gd name="connsiteX2" fmla="*/ 1670291 w 1670291"/>
                    <a:gd name="connsiteY2" fmla="*/ 16393 h 3443663"/>
                    <a:gd name="connsiteX3" fmla="*/ 1117664 w 1670291"/>
                    <a:gd name="connsiteY3" fmla="*/ 2628216 h 3443663"/>
                    <a:gd name="connsiteX4" fmla="*/ 0 w 1670291"/>
                    <a:gd name="connsiteY4" fmla="*/ 3443663 h 3443663"/>
                    <a:gd name="connsiteX0" fmla="*/ 0 w 1704852"/>
                    <a:gd name="connsiteY0" fmla="*/ 3443663 h 3443663"/>
                    <a:gd name="connsiteX1" fmla="*/ 1349271 w 1704852"/>
                    <a:gd name="connsiteY1" fmla="*/ 0 h 3443663"/>
                    <a:gd name="connsiteX2" fmla="*/ 1704852 w 1704852"/>
                    <a:gd name="connsiteY2" fmla="*/ 35044 h 3443663"/>
                    <a:gd name="connsiteX3" fmla="*/ 1117664 w 1704852"/>
                    <a:gd name="connsiteY3" fmla="*/ 2628216 h 3443663"/>
                    <a:gd name="connsiteX4" fmla="*/ 0 w 1704852"/>
                    <a:gd name="connsiteY4" fmla="*/ 3443663 h 3443663"/>
                    <a:gd name="connsiteX0" fmla="*/ 0 w 1704852"/>
                    <a:gd name="connsiteY0" fmla="*/ 3525220 h 3525220"/>
                    <a:gd name="connsiteX1" fmla="*/ 1389326 w 1704852"/>
                    <a:gd name="connsiteY1" fmla="*/ 0 h 3525220"/>
                    <a:gd name="connsiteX2" fmla="*/ 1704852 w 1704852"/>
                    <a:gd name="connsiteY2" fmla="*/ 116601 h 3525220"/>
                    <a:gd name="connsiteX3" fmla="*/ 1117664 w 1704852"/>
                    <a:gd name="connsiteY3" fmla="*/ 2709773 h 3525220"/>
                    <a:gd name="connsiteX4" fmla="*/ 0 w 1704852"/>
                    <a:gd name="connsiteY4" fmla="*/ 3525220 h 3525220"/>
                    <a:gd name="connsiteX0" fmla="*/ 0 w 1937597"/>
                    <a:gd name="connsiteY0" fmla="*/ 3290412 h 3290412"/>
                    <a:gd name="connsiteX1" fmla="*/ 1622071 w 1937597"/>
                    <a:gd name="connsiteY1" fmla="*/ 0 h 3290412"/>
                    <a:gd name="connsiteX2" fmla="*/ 1937597 w 1937597"/>
                    <a:gd name="connsiteY2" fmla="*/ 116601 h 3290412"/>
                    <a:gd name="connsiteX3" fmla="*/ 1350409 w 1937597"/>
                    <a:gd name="connsiteY3" fmla="*/ 2709773 h 3290412"/>
                    <a:gd name="connsiteX4" fmla="*/ 0 w 1937597"/>
                    <a:gd name="connsiteY4" fmla="*/ 3290412 h 3290412"/>
                    <a:gd name="connsiteX0" fmla="*/ 0 w 1937597"/>
                    <a:gd name="connsiteY0" fmla="*/ 3290412 h 3290412"/>
                    <a:gd name="connsiteX1" fmla="*/ 1622071 w 1937597"/>
                    <a:gd name="connsiteY1" fmla="*/ 0 h 3290412"/>
                    <a:gd name="connsiteX2" fmla="*/ 1937597 w 1937597"/>
                    <a:gd name="connsiteY2" fmla="*/ 116601 h 3290412"/>
                    <a:gd name="connsiteX3" fmla="*/ 1297043 w 1937597"/>
                    <a:gd name="connsiteY3" fmla="*/ 3116736 h 3290412"/>
                    <a:gd name="connsiteX4" fmla="*/ 0 w 1937597"/>
                    <a:gd name="connsiteY4" fmla="*/ 3290412 h 3290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7597" h="3290412">
                      <a:moveTo>
                        <a:pt x="0" y="3290412"/>
                      </a:moveTo>
                      <a:lnTo>
                        <a:pt x="1622071" y="0"/>
                      </a:lnTo>
                      <a:lnTo>
                        <a:pt x="1937597" y="116601"/>
                      </a:lnTo>
                      <a:lnTo>
                        <a:pt x="1297043" y="3116736"/>
                      </a:lnTo>
                      <a:lnTo>
                        <a:pt x="0" y="3290412"/>
                      </a:lnTo>
                      <a:close/>
                    </a:path>
                  </a:pathLst>
                </a:custGeom>
                <a:gradFill>
                  <a:gsLst>
                    <a:gs pos="17000">
                      <a:schemeClr val="tx1">
                        <a:lumMod val="75000"/>
                        <a:alpha val="0"/>
                      </a:schemeClr>
                    </a:gs>
                    <a:gs pos="100000">
                      <a:schemeClr val="accent3">
                        <a:lumMod val="50000"/>
                      </a:schemeClr>
                    </a:gs>
                    <a:gs pos="100000">
                      <a:srgbClr val="FFE89F">
                        <a:alpha val="0"/>
                      </a:srgb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grpSp>
        </p:grpSp>
        <p:grpSp>
          <p:nvGrpSpPr>
            <p:cNvPr id="14" name="Group 13"/>
            <p:cNvGrpSpPr/>
            <p:nvPr/>
          </p:nvGrpSpPr>
          <p:grpSpPr>
            <a:xfrm>
              <a:off x="3846860" y="2939654"/>
              <a:ext cx="1610966" cy="1292571"/>
              <a:chOff x="3683001" y="2939654"/>
              <a:chExt cx="1774825" cy="1331119"/>
            </a:xfrm>
          </p:grpSpPr>
          <p:sp>
            <p:nvSpPr>
              <p:cNvPr id="15" name="Oval 14"/>
              <p:cNvSpPr/>
              <p:nvPr/>
            </p:nvSpPr>
            <p:spPr bwMode="auto">
              <a:xfrm>
                <a:off x="3683001" y="2939654"/>
                <a:ext cx="1774825" cy="1331119"/>
              </a:xfrm>
              <a:prstGeom prst="ellipse">
                <a:avLst/>
              </a:prstGeom>
              <a:gradFill>
                <a:gsLst>
                  <a:gs pos="35000">
                    <a:schemeClr val="accent3">
                      <a:lumMod val="75000"/>
                    </a:schemeClr>
                  </a:gs>
                  <a:gs pos="53000">
                    <a:schemeClr val="accent1">
                      <a:tint val="23500"/>
                      <a:satMod val="160000"/>
                      <a:alpha val="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pic>
            <p:nvPicPr>
              <p:cNvPr id="1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813003" y="3013011"/>
                <a:ext cx="1522305" cy="1164636"/>
              </a:xfrm>
              <a:prstGeom prst="ellipse">
                <a:avLst/>
              </a:prstGeom>
              <a:noFill/>
              <a:effectLst>
                <a:innerShdw blurRad="165100">
                  <a:prstClr val="black"/>
                </a:innerShdw>
              </a:effectLst>
              <a:extLst>
                <a:ext uri="{909E8E84-426E-40DD-AFC4-6F175D3DCCD1}">
                  <a14:hiddenFill xmlns:a14="http://schemas.microsoft.com/office/drawing/2010/main">
                    <a:solidFill>
                      <a:srgbClr val="FFFFFF"/>
                    </a:solidFill>
                  </a14:hiddenFill>
                </a:ext>
              </a:extLst>
            </p:spPr>
          </p:pic>
        </p:grpSp>
      </p:grpSp>
      <p:pic>
        <p:nvPicPr>
          <p:cNvPr id="71" name="Picture 7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43666" y="2748888"/>
            <a:ext cx="617894" cy="617894"/>
          </a:xfrm>
          <a:prstGeom prst="ellipse">
            <a:avLst/>
          </a:prstGeom>
        </p:spPr>
      </p:pic>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37143" y="909249"/>
            <a:ext cx="753112" cy="786085"/>
          </a:xfrm>
          <a:prstGeom prst="roundRect">
            <a:avLst>
              <a:gd name="adj" fmla="val 10671"/>
            </a:avLst>
          </a:prstGeom>
        </p:spPr>
      </p:pic>
      <p:sp>
        <p:nvSpPr>
          <p:cNvPr id="19" name="Rectangle 18"/>
          <p:cNvSpPr/>
          <p:nvPr/>
        </p:nvSpPr>
        <p:spPr>
          <a:xfrm>
            <a:off x="6367549" y="969045"/>
            <a:ext cx="2678176" cy="366232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spcAft>
                <a:spcPts val="1800"/>
              </a:spcAft>
            </a:pPr>
            <a:r>
              <a:rPr lang="en-US" sz="2000" b="1" dirty="0" smtClean="0">
                <a:solidFill>
                  <a:schemeClr val="tx1"/>
                </a:solidFill>
              </a:rPr>
              <a:t>MANY CHANNELS BUT NOT CONNECTED</a:t>
            </a:r>
          </a:p>
          <a:p>
            <a:pPr marL="349250" indent="-182563">
              <a:spcAft>
                <a:spcPts val="1200"/>
              </a:spcAft>
              <a:buFont typeface="Arial" panose="020B0604020202020204" pitchFamily="34" charset="0"/>
              <a:buChar char="•"/>
            </a:pPr>
            <a:r>
              <a:rPr lang="en-US" b="1" dirty="0" smtClean="0">
                <a:solidFill>
                  <a:schemeClr val="tx1"/>
                </a:solidFill>
              </a:rPr>
              <a:t>Each </a:t>
            </a:r>
            <a:r>
              <a:rPr lang="en-US" b="1" dirty="0">
                <a:solidFill>
                  <a:schemeClr val="tx1"/>
                </a:solidFill>
              </a:rPr>
              <a:t>i</a:t>
            </a:r>
            <a:r>
              <a:rPr lang="en-US" b="1" dirty="0" smtClean="0">
                <a:solidFill>
                  <a:schemeClr val="tx1"/>
                </a:solidFill>
              </a:rPr>
              <a:t>nteraction </a:t>
            </a:r>
            <a:r>
              <a:rPr lang="en-US" b="1" dirty="0">
                <a:solidFill>
                  <a:schemeClr val="tx1"/>
                </a:solidFill>
              </a:rPr>
              <a:t>c</a:t>
            </a:r>
            <a:r>
              <a:rPr lang="en-US" b="1" dirty="0" smtClean="0">
                <a:solidFill>
                  <a:schemeClr val="tx1"/>
                </a:solidFill>
              </a:rPr>
              <a:t>hannel is its own silo</a:t>
            </a:r>
            <a:endParaRPr lang="en-US" dirty="0" smtClean="0">
              <a:solidFill>
                <a:schemeClr val="tx1"/>
              </a:solidFill>
            </a:endParaRPr>
          </a:p>
          <a:p>
            <a:pPr marL="349250" indent="-182563">
              <a:spcAft>
                <a:spcPts val="1200"/>
              </a:spcAft>
              <a:buFont typeface="Arial" panose="020B0604020202020204" pitchFamily="34" charset="0"/>
              <a:buChar char="•"/>
            </a:pPr>
            <a:r>
              <a:rPr lang="en-US" b="1" dirty="0" smtClean="0">
                <a:solidFill>
                  <a:schemeClr val="tx1"/>
                </a:solidFill>
              </a:rPr>
              <a:t>Consumer rehashes information channel to channel</a:t>
            </a:r>
            <a:endParaRPr lang="en-US" dirty="0" smtClean="0">
              <a:solidFill>
                <a:schemeClr val="tx1"/>
              </a:solidFill>
            </a:endParaRPr>
          </a:p>
          <a:p>
            <a:pPr marL="349250" indent="-182563">
              <a:spcAft>
                <a:spcPts val="1200"/>
              </a:spcAft>
              <a:buFont typeface="Arial" panose="020B0604020202020204" pitchFamily="34" charset="0"/>
              <a:buChar char="•"/>
            </a:pPr>
            <a:r>
              <a:rPr lang="en-US" b="1" dirty="0">
                <a:solidFill>
                  <a:schemeClr val="tx1"/>
                </a:solidFill>
              </a:rPr>
              <a:t>Point i</a:t>
            </a:r>
            <a:r>
              <a:rPr lang="en-US" b="1" dirty="0" smtClean="0">
                <a:solidFill>
                  <a:schemeClr val="tx1"/>
                </a:solidFill>
              </a:rPr>
              <a:t>ntegrations </a:t>
            </a:r>
            <a:endParaRPr lang="en-US" b="1" dirty="0">
              <a:solidFill>
                <a:schemeClr val="tx1"/>
              </a:solidFill>
            </a:endParaRPr>
          </a:p>
        </p:txBody>
      </p:sp>
      <p:sp>
        <p:nvSpPr>
          <p:cNvPr id="20" name="Rectangle 19"/>
          <p:cNvSpPr/>
          <p:nvPr/>
        </p:nvSpPr>
        <p:spPr>
          <a:xfrm>
            <a:off x="1458324" y="170738"/>
            <a:ext cx="6736188" cy="461665"/>
          </a:xfrm>
          <a:prstGeom prst="rect">
            <a:avLst/>
          </a:prstGeom>
        </p:spPr>
        <p:txBody>
          <a:bodyPr wrap="square">
            <a:spAutoFit/>
          </a:bodyPr>
          <a:lstStyle/>
          <a:p>
            <a:r>
              <a:rPr lang="en-US" sz="2400" dirty="0" smtClean="0"/>
              <a:t>Typical Customer Engagement Today - Fragmented</a:t>
            </a:r>
            <a:endParaRPr lang="en-US" sz="2400" dirty="0"/>
          </a:p>
        </p:txBody>
      </p:sp>
      <p:sp>
        <p:nvSpPr>
          <p:cNvPr id="21" name="TextBox 20"/>
          <p:cNvSpPr txBox="1"/>
          <p:nvPr/>
        </p:nvSpPr>
        <p:spPr>
          <a:xfrm>
            <a:off x="1132509" y="4891305"/>
            <a:ext cx="45719" cy="369332"/>
          </a:xfrm>
          <a:prstGeom prst="rect">
            <a:avLst/>
          </a:prstGeom>
          <a:noFill/>
        </p:spPr>
        <p:txBody>
          <a:bodyPr wrap="square" rtlCol="0">
            <a:spAutoFit/>
          </a:bodyPr>
          <a:lstStyle/>
          <a:p>
            <a:endParaRPr lang="en-US" dirty="0"/>
          </a:p>
        </p:txBody>
      </p:sp>
      <p:grpSp>
        <p:nvGrpSpPr>
          <p:cNvPr id="24" name="Group 23"/>
          <p:cNvGrpSpPr/>
          <p:nvPr/>
        </p:nvGrpSpPr>
        <p:grpSpPr>
          <a:xfrm>
            <a:off x="199500" y="4128236"/>
            <a:ext cx="1475772" cy="676935"/>
            <a:chOff x="199500" y="4128236"/>
            <a:chExt cx="1475772" cy="676935"/>
          </a:xfrm>
        </p:grpSpPr>
        <p:sp>
          <p:nvSpPr>
            <p:cNvPr id="51" name="Rounded Rectangle 50"/>
            <p:cNvSpPr/>
            <p:nvPr/>
          </p:nvSpPr>
          <p:spPr>
            <a:xfrm>
              <a:off x="208294" y="4128236"/>
              <a:ext cx="1250030" cy="676935"/>
            </a:xfrm>
            <a:prstGeom prst="roundRect">
              <a:avLst>
                <a:gd name="adj" fmla="val 5658"/>
              </a:avLst>
            </a:prstGeom>
            <a:solidFill>
              <a:schemeClr val="tx1">
                <a:lumMod val="25000"/>
                <a:lumOff val="75000"/>
                <a:alpha val="41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99500" y="4143538"/>
              <a:ext cx="1475772" cy="646331"/>
            </a:xfrm>
            <a:prstGeom prst="rect">
              <a:avLst/>
            </a:prstGeom>
            <a:noFill/>
          </p:spPr>
          <p:txBody>
            <a:bodyPr wrap="square" rtlCol="0">
              <a:spAutoFit/>
            </a:bodyPr>
            <a:lstStyle/>
            <a:p>
              <a:r>
                <a:rPr lang="en-US" dirty="0" smtClean="0"/>
                <a:t>Consumers</a:t>
              </a:r>
            </a:p>
            <a:p>
              <a:r>
                <a:rPr lang="en-US" dirty="0" smtClean="0"/>
                <a:t>Employees</a:t>
              </a:r>
              <a:endParaRPr lang="en-US" dirty="0"/>
            </a:p>
          </p:txBody>
        </p:sp>
      </p:grpSp>
      <p:grpSp>
        <p:nvGrpSpPr>
          <p:cNvPr id="23" name="Group 22"/>
          <p:cNvGrpSpPr/>
          <p:nvPr/>
        </p:nvGrpSpPr>
        <p:grpSpPr>
          <a:xfrm>
            <a:off x="147162" y="963824"/>
            <a:ext cx="899458" cy="676935"/>
            <a:chOff x="147162" y="963824"/>
            <a:chExt cx="899458" cy="676935"/>
          </a:xfrm>
        </p:grpSpPr>
        <p:sp>
          <p:nvSpPr>
            <p:cNvPr id="50" name="Rounded Rectangle 49"/>
            <p:cNvSpPr/>
            <p:nvPr/>
          </p:nvSpPr>
          <p:spPr>
            <a:xfrm>
              <a:off x="147162" y="963824"/>
              <a:ext cx="899458" cy="676935"/>
            </a:xfrm>
            <a:prstGeom prst="roundRect">
              <a:avLst>
                <a:gd name="adj" fmla="val 5658"/>
              </a:avLst>
            </a:prstGeom>
            <a:solidFill>
              <a:schemeClr val="tx1">
                <a:lumMod val="25000"/>
                <a:lumOff val="75000"/>
                <a:alpha val="41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156707" y="979126"/>
              <a:ext cx="880369" cy="646331"/>
            </a:xfrm>
            <a:prstGeom prst="rect">
              <a:avLst/>
            </a:prstGeom>
            <a:noFill/>
          </p:spPr>
          <p:txBody>
            <a:bodyPr wrap="none" rtlCol="0">
              <a:spAutoFit/>
            </a:bodyPr>
            <a:lstStyle/>
            <a:p>
              <a:r>
                <a:rPr lang="en-US" dirty="0" smtClean="0"/>
                <a:t>Agents </a:t>
              </a:r>
              <a:endParaRPr lang="en-US" dirty="0"/>
            </a:p>
            <a:p>
              <a:r>
                <a:rPr lang="en-US" dirty="0" smtClean="0"/>
                <a:t>Experts</a:t>
              </a:r>
              <a:endParaRPr lang="en-US" dirty="0"/>
            </a:p>
          </p:txBody>
        </p:sp>
      </p:grpSp>
      <p:sp>
        <p:nvSpPr>
          <p:cNvPr id="25" name="Diagonal Stripe 24"/>
          <p:cNvSpPr/>
          <p:nvPr/>
        </p:nvSpPr>
        <p:spPr>
          <a:xfrm>
            <a:off x="1275286" y="2183991"/>
            <a:ext cx="4781986" cy="380176"/>
          </a:xfrm>
          <a:prstGeom prst="diagStrip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29478" y="2051919"/>
            <a:ext cx="1395882" cy="923330"/>
          </a:xfrm>
          <a:prstGeom prst="rect">
            <a:avLst/>
          </a:prstGeom>
          <a:noFill/>
        </p:spPr>
        <p:txBody>
          <a:bodyPr wrap="square" rtlCol="0">
            <a:spAutoFit/>
          </a:bodyPr>
          <a:lstStyle/>
          <a:p>
            <a:r>
              <a:rPr lang="en-US" b="1" dirty="0" smtClean="0">
                <a:solidFill>
                  <a:srgbClr val="FF0000"/>
                </a:solidFill>
              </a:rPr>
              <a:t>Interaction </a:t>
            </a:r>
          </a:p>
          <a:p>
            <a:r>
              <a:rPr lang="en-US" b="1" dirty="0" smtClean="0">
                <a:solidFill>
                  <a:srgbClr val="FF0000"/>
                </a:solidFill>
              </a:rPr>
              <a:t>Channel Silos</a:t>
            </a:r>
            <a:endParaRPr lang="en-US" b="1" dirty="0">
              <a:solidFill>
                <a:srgbClr val="FF0000"/>
              </a:solidFill>
            </a:endParaRPr>
          </a:p>
        </p:txBody>
      </p:sp>
      <p:sp>
        <p:nvSpPr>
          <p:cNvPr id="38" name="Footer Placeholder 3"/>
          <p:cNvSpPr>
            <a:spLocks noGrp="1"/>
          </p:cNvSpPr>
          <p:nvPr>
            <p:ph type="ftr" sz="quarter" idx="11"/>
          </p:nvPr>
        </p:nvSpPr>
        <p:spPr>
          <a:xfrm>
            <a:off x="107629" y="4876119"/>
            <a:ext cx="3898938" cy="273844"/>
          </a:xfrm>
        </p:spPr>
        <p:txBody>
          <a:bodyPr/>
          <a:lstStyle/>
          <a:p>
            <a:r>
              <a:rPr lang="en-US" dirty="0" smtClean="0">
                <a:solidFill>
                  <a:prstClr val="white"/>
                </a:solidFill>
              </a:rPr>
              <a:t>CaféX Communications Confidential © 2014 – All Rights Reserved. </a:t>
            </a:r>
            <a:endParaRPr lang="en-US" dirty="0">
              <a:solidFill>
                <a:prstClr val="white"/>
              </a:solidFill>
            </a:endParaRPr>
          </a:p>
        </p:txBody>
      </p:sp>
      <p:sp>
        <p:nvSpPr>
          <p:cNvPr id="39" name="Slide Number Placeholder 4"/>
          <p:cNvSpPr>
            <a:spLocks noGrp="1"/>
          </p:cNvSpPr>
          <p:nvPr>
            <p:ph type="sldNum" sz="quarter" idx="12"/>
          </p:nvPr>
        </p:nvSpPr>
        <p:spPr>
          <a:xfrm>
            <a:off x="7014842" y="4876119"/>
            <a:ext cx="2133600" cy="273844"/>
          </a:xfrm>
        </p:spPr>
        <p:txBody>
          <a:bodyPr/>
          <a:lstStyle/>
          <a:p>
            <a:fld id="{0431C951-9D62-474D-B35D-66AB940D3B2F}" type="slidenum">
              <a:rPr lang="en-US" sz="1000">
                <a:solidFill>
                  <a:srgbClr val="FFFFFF"/>
                </a:solidFill>
              </a:rPr>
              <a:pPr/>
              <a:t>27</a:t>
            </a:fld>
            <a:endParaRPr lang="en-US" sz="1000" dirty="0">
              <a:solidFill>
                <a:srgbClr val="FFFFFF"/>
              </a:solidFill>
            </a:endParaRPr>
          </a:p>
        </p:txBody>
      </p:sp>
      <p:pic>
        <p:nvPicPr>
          <p:cNvPr id="40" name="Picture 25" descr="http://www.advancednfp.com/images/crm-icon-81px.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17555" y="935794"/>
            <a:ext cx="624974" cy="73299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1" descr="http://njpo.org/images/ChatRoom.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t="-1189"/>
          <a:stretch/>
        </p:blipFill>
        <p:spPr bwMode="auto">
          <a:xfrm>
            <a:off x="1291679" y="3284054"/>
            <a:ext cx="700686" cy="716559"/>
          </a:xfrm>
          <a:prstGeom prst="roundRect">
            <a:avLst>
              <a:gd name="adj" fmla="val 15448"/>
            </a:avLst>
          </a:prstGeom>
          <a:noFill/>
          <a:extLst>
            <a:ext uri="{909E8E84-426E-40DD-AFC4-6F175D3DCCD1}">
              <a14:hiddenFill xmlns:a14="http://schemas.microsoft.com/office/drawing/2010/main">
                <a:solidFill>
                  <a:srgbClr val="FFFFFF"/>
                </a:solidFill>
              </a14:hiddenFill>
            </a:ext>
          </a:extLst>
        </p:spPr>
      </p:pic>
      <p:pic>
        <p:nvPicPr>
          <p:cNvPr id="42" name="Picture 4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488014" y="933933"/>
            <a:ext cx="726424" cy="736717"/>
          </a:xfrm>
          <a:prstGeom prst="ellipse">
            <a:avLst/>
          </a:prstGeom>
        </p:spPr>
      </p:pic>
      <p:pic>
        <p:nvPicPr>
          <p:cNvPr id="76" name="Picture 75"/>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502883" y="3366782"/>
            <a:ext cx="696686" cy="675660"/>
          </a:xfrm>
          <a:prstGeom prst="roundRect">
            <a:avLst>
              <a:gd name="adj" fmla="val 12344"/>
            </a:avLst>
          </a:prstGeom>
        </p:spPr>
      </p:pic>
      <p:pic>
        <p:nvPicPr>
          <p:cNvPr id="43" name="Picture 21" descr="http://eltoblog.wpengine.com/wp-content/uploads/2012/12/social_media.jpg"/>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4543891" y="2646293"/>
            <a:ext cx="772302" cy="765136"/>
          </a:xfrm>
          <a:prstGeom prst="ellipse">
            <a:avLst/>
          </a:prstGeom>
          <a:noFill/>
          <a:extLst>
            <a:ext uri="{909E8E84-426E-40DD-AFC4-6F175D3DCCD1}">
              <a14:hiddenFill xmlns:a14="http://schemas.microsoft.com/office/drawing/2010/main">
                <a:solidFill>
                  <a:srgbClr val="FFFFFF"/>
                </a:solidFill>
              </a14:hiddenFill>
            </a:ext>
          </a:extLst>
        </p:spPr>
      </p:pic>
      <p:sp>
        <p:nvSpPr>
          <p:cNvPr id="3" name="AutoShape 2" descr="http://upload.wikimedia.org/wikipedia/commons/b/b8/Telephone_icon_blue_gradient.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File:Telephone icon blue gradient.sv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486819" y="2586848"/>
            <a:ext cx="653761" cy="6537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ages.tmcnet.com/tmc/misc/articles/Image/2013/video%20customer%20service.jpg"/>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2283741" y="933514"/>
            <a:ext cx="737745" cy="737554"/>
          </a:xfrm>
          <a:prstGeom prst="roundRect">
            <a:avLst>
              <a:gd name="adj" fmla="val 8151"/>
            </a:avLst>
          </a:prstGeom>
          <a:noFill/>
          <a:extLst>
            <a:ext uri="{909E8E84-426E-40DD-AFC4-6F175D3DCCD1}">
              <a14:hiddenFill xmlns:a14="http://schemas.microsoft.com/office/drawing/2010/main">
                <a:solidFill>
                  <a:srgbClr val="FFFFFF"/>
                </a:solidFill>
              </a14:hiddenFill>
            </a:ext>
          </a:extLst>
        </p:spPr>
      </p:pic>
      <p:pic>
        <p:nvPicPr>
          <p:cNvPr id="1032" name="Picture 8" descr="http://thumbs.dreamstime.com/z/man-typing-computer-keyboard-5313183.jpg"/>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1275286" y="929073"/>
            <a:ext cx="733473" cy="746437"/>
          </a:xfrm>
          <a:prstGeom prst="roundRect">
            <a:avLst>
              <a:gd name="adj" fmla="val 8062"/>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p:cNvPicPr>
          <p:nvPr/>
        </p:nvPicPr>
        <p:blipFill>
          <a:blip r:embed="rId13" cstate="email">
            <a:extLst>
              <a:ext uri="{BEBA8EAE-BF5A-486C-A8C5-ECC9F3942E4B}">
                <a14:imgProps xmlns:a14="http://schemas.microsoft.com/office/drawing/2010/main">
                  <a14:imgLayer r:embed="rId14">
                    <a14:imgEffect>
                      <a14:backgroundRemoval t="4124" b="92784" l="9653" r="96139"/>
                    </a14:imgEffect>
                  </a14:imgLayer>
                </a14:imgProps>
              </a:ext>
              <a:ext uri="{28A0092B-C50C-407E-A947-70E740481C1C}">
                <a14:useLocalDpi xmlns:a14="http://schemas.microsoft.com/office/drawing/2010/main"/>
              </a:ext>
            </a:extLst>
          </a:blip>
          <a:stretch>
            <a:fillRect/>
          </a:stretch>
        </p:blipFill>
        <p:spPr>
          <a:xfrm>
            <a:off x="2205250" y="4218175"/>
            <a:ext cx="1014491" cy="759890"/>
          </a:xfrm>
          <a:prstGeom prst="rect">
            <a:avLst/>
          </a:prstGeom>
        </p:spPr>
      </p:pic>
    </p:spTree>
    <p:extLst>
      <p:ext uri="{BB962C8B-B14F-4D97-AF65-F5344CB8AC3E}">
        <p14:creationId xmlns:p14="http://schemas.microsoft.com/office/powerpoint/2010/main" val="238024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a:spLocks noChangeAspect="1"/>
          </p:cNvSpPr>
          <p:nvPr/>
        </p:nvSpPr>
        <p:spPr>
          <a:xfrm>
            <a:off x="5035063" y="895350"/>
            <a:ext cx="1143000" cy="1143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248400" y="666750"/>
            <a:ext cx="2558563" cy="1477328"/>
          </a:xfrm>
          <a:prstGeom prst="rect">
            <a:avLst/>
          </a:prstGeom>
          <a:noFill/>
        </p:spPr>
        <p:txBody>
          <a:bodyPr wrap="square" rtlCol="0">
            <a:spAutoFit/>
          </a:bodyPr>
          <a:lstStyle/>
          <a:p>
            <a:pPr>
              <a:lnSpc>
                <a:spcPct val="90000"/>
              </a:lnSpc>
            </a:pPr>
            <a:r>
              <a:rPr lang="en-US" sz="1600" b="1" dirty="0" smtClean="0"/>
              <a:t>WEBRTC SDKs</a:t>
            </a:r>
            <a:endParaRPr lang="en-US" sz="1400" b="1" dirty="0" smtClean="0"/>
          </a:p>
          <a:p>
            <a:pPr marL="173038" indent="-173038">
              <a:lnSpc>
                <a:spcPct val="90000"/>
              </a:lnSpc>
              <a:buFont typeface="Arial" panose="020B0604020202020204" pitchFamily="34" charset="0"/>
              <a:buChar char="•"/>
            </a:pPr>
            <a:r>
              <a:rPr lang="en-US" sz="1400" dirty="0" smtClean="0"/>
              <a:t>Plugin-less approach</a:t>
            </a:r>
          </a:p>
          <a:p>
            <a:pPr marL="173038" indent="-173038">
              <a:lnSpc>
                <a:spcPct val="90000"/>
              </a:lnSpc>
              <a:buFont typeface="Arial" panose="020B0604020202020204" pitchFamily="34" charset="0"/>
              <a:buChar char="•"/>
            </a:pPr>
            <a:r>
              <a:rPr lang="en-US" sz="1400" dirty="0" smtClean="0"/>
              <a:t>Video supports VP8 &amp; H.264, transcoding, NACK/PLI for impaired networks</a:t>
            </a:r>
          </a:p>
          <a:p>
            <a:pPr marL="173038" indent="-173038">
              <a:lnSpc>
                <a:spcPct val="90000"/>
              </a:lnSpc>
              <a:buFont typeface="Arial" panose="020B0604020202020204" pitchFamily="34" charset="0"/>
              <a:buChar char="•"/>
            </a:pPr>
            <a:r>
              <a:rPr lang="en-US" sz="1400" dirty="0" smtClean="0"/>
              <a:t>Accessible API for JS, iOS, Android developers</a:t>
            </a:r>
          </a:p>
        </p:txBody>
      </p:sp>
      <p:sp>
        <p:nvSpPr>
          <p:cNvPr id="17" name="Rectangle 16"/>
          <p:cNvSpPr/>
          <p:nvPr/>
        </p:nvSpPr>
        <p:spPr>
          <a:xfrm>
            <a:off x="-1" y="142169"/>
            <a:ext cx="9159079" cy="459353"/>
          </a:xfrm>
          <a:prstGeom prst="rect">
            <a:avLst/>
          </a:prstGeom>
          <a:solidFill>
            <a:srgbClr val="FFFFF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pic>
        <p:nvPicPr>
          <p:cNvPr id="18" name="Picture 1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0642" y="179110"/>
            <a:ext cx="968829" cy="420828"/>
          </a:xfrm>
          <a:prstGeom prst="rect">
            <a:avLst/>
          </a:prstGeom>
        </p:spPr>
      </p:pic>
      <p:sp>
        <p:nvSpPr>
          <p:cNvPr id="19" name="Rectangle 18"/>
          <p:cNvSpPr/>
          <p:nvPr/>
        </p:nvSpPr>
        <p:spPr>
          <a:xfrm>
            <a:off x="5353327" y="154217"/>
            <a:ext cx="2937279" cy="400110"/>
          </a:xfrm>
          <a:prstGeom prst="rect">
            <a:avLst/>
          </a:prstGeom>
        </p:spPr>
        <p:txBody>
          <a:bodyPr wrap="none">
            <a:spAutoFit/>
          </a:bodyPr>
          <a:lstStyle/>
          <a:p>
            <a:pPr algn="ctr" defTabSz="457200">
              <a:spcAft>
                <a:spcPts val="600"/>
              </a:spcAft>
            </a:pPr>
            <a:r>
              <a:rPr lang="en-US" sz="2000" dirty="0" smtClean="0">
                <a:solidFill>
                  <a:srgbClr val="297FD5">
                    <a:lumMod val="75000"/>
                  </a:srgbClr>
                </a:solidFill>
                <a:cs typeface="Calibri"/>
              </a:rPr>
              <a:t>Technology Differentiation</a:t>
            </a:r>
            <a:endParaRPr lang="en-US" sz="2000" dirty="0">
              <a:solidFill>
                <a:srgbClr val="297FD5">
                  <a:lumMod val="75000"/>
                </a:srgbClr>
              </a:solidFill>
              <a:cs typeface="Calibri"/>
            </a:endParaRPr>
          </a:p>
        </p:txBody>
      </p:sp>
      <p:grpSp>
        <p:nvGrpSpPr>
          <p:cNvPr id="20" name="Group 19"/>
          <p:cNvGrpSpPr>
            <a:grpSpLocks noChangeAspect="1"/>
          </p:cNvGrpSpPr>
          <p:nvPr/>
        </p:nvGrpSpPr>
        <p:grpSpPr>
          <a:xfrm>
            <a:off x="5171852" y="1032139"/>
            <a:ext cx="869422" cy="869422"/>
            <a:chOff x="838200" y="1110238"/>
            <a:chExt cx="1676400" cy="1676400"/>
          </a:xfrm>
        </p:grpSpPr>
        <p:sp>
          <p:nvSpPr>
            <p:cNvPr id="21" name="Rectangle 20"/>
            <p:cNvSpPr/>
            <p:nvPr/>
          </p:nvSpPr>
          <p:spPr>
            <a:xfrm>
              <a:off x="1143000" y="1659710"/>
              <a:ext cx="1066800" cy="9388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6" descr="http://blog.tmcnet.com/blog/tom-keating/images/google-webrtc-logo.jpg"/>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3200" b="97200" l="1600" r="98800"/>
                      </a14:imgEffect>
                    </a14:imgLayer>
                  </a14:imgProps>
                </a:ext>
                <a:ext uri="{28A0092B-C50C-407E-A947-70E740481C1C}">
                  <a14:useLocalDpi xmlns:a14="http://schemas.microsoft.com/office/drawing/2010/main"/>
                </a:ext>
              </a:extLst>
            </a:blip>
            <a:srcRect/>
            <a:stretch>
              <a:fillRect/>
            </a:stretch>
          </p:blipFill>
          <p:spPr bwMode="auto">
            <a:xfrm>
              <a:off x="838200" y="1110238"/>
              <a:ext cx="1676400" cy="1676400"/>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TextBox 22"/>
          <p:cNvSpPr txBox="1"/>
          <p:nvPr/>
        </p:nvSpPr>
        <p:spPr>
          <a:xfrm>
            <a:off x="6248400" y="2237422"/>
            <a:ext cx="2558563" cy="1477328"/>
          </a:xfrm>
          <a:prstGeom prst="rect">
            <a:avLst/>
          </a:prstGeom>
          <a:noFill/>
        </p:spPr>
        <p:txBody>
          <a:bodyPr wrap="square" rtlCol="0">
            <a:spAutoFit/>
          </a:bodyPr>
          <a:lstStyle/>
          <a:p>
            <a:pPr>
              <a:lnSpc>
                <a:spcPct val="90000"/>
              </a:lnSpc>
            </a:pPr>
            <a:r>
              <a:rPr lang="en-US" sz="1600" b="1" dirty="0" smtClean="0"/>
              <a:t>LIVE ASSIST</a:t>
            </a:r>
            <a:endParaRPr lang="en-US" sz="1400" b="1" dirty="0" smtClean="0"/>
          </a:p>
          <a:p>
            <a:pPr marL="173038" indent="-173038">
              <a:lnSpc>
                <a:spcPct val="90000"/>
              </a:lnSpc>
              <a:buFont typeface="Arial" panose="020B0604020202020204" pitchFamily="34" charset="0"/>
              <a:buChar char="•"/>
            </a:pPr>
            <a:r>
              <a:rPr lang="en-US" sz="1400" dirty="0" smtClean="0"/>
              <a:t>App share, co-browse, annotate, push files &amp; links </a:t>
            </a:r>
          </a:p>
          <a:p>
            <a:pPr marL="173038" indent="-173038">
              <a:lnSpc>
                <a:spcPct val="90000"/>
              </a:lnSpc>
              <a:buFont typeface="Arial" panose="020B0604020202020204" pitchFamily="34" charset="0"/>
              <a:buChar char="•"/>
            </a:pPr>
            <a:r>
              <a:rPr lang="en-US" sz="1400" dirty="0" smtClean="0"/>
              <a:t>1</a:t>
            </a:r>
            <a:r>
              <a:rPr lang="en-US" sz="1400" baseline="30000" dirty="0" smtClean="0"/>
              <a:t>st</a:t>
            </a:r>
            <a:r>
              <a:rPr lang="en-US" sz="1400" dirty="0" smtClean="0"/>
              <a:t> for iOS, Android</a:t>
            </a:r>
          </a:p>
          <a:p>
            <a:pPr marL="173038" indent="-173038">
              <a:lnSpc>
                <a:spcPct val="90000"/>
              </a:lnSpc>
              <a:buFont typeface="Arial" panose="020B0604020202020204" pitchFamily="34" charset="0"/>
              <a:buChar char="•"/>
            </a:pPr>
            <a:r>
              <a:rPr lang="en-US" sz="1400" dirty="0" smtClean="0"/>
              <a:t>2 lines of code to implement</a:t>
            </a:r>
          </a:p>
          <a:p>
            <a:pPr marL="173038" indent="-173038">
              <a:lnSpc>
                <a:spcPct val="90000"/>
              </a:lnSpc>
              <a:buFont typeface="Arial" panose="020B0604020202020204" pitchFamily="34" charset="0"/>
              <a:buChar char="•"/>
            </a:pPr>
            <a:r>
              <a:rPr lang="en-US" sz="1400" dirty="0" smtClean="0"/>
              <a:t>Utilizes mass multi-player gaming for max efficiency</a:t>
            </a:r>
          </a:p>
        </p:txBody>
      </p:sp>
      <p:sp>
        <p:nvSpPr>
          <p:cNvPr id="30" name="TextBox 29"/>
          <p:cNvSpPr txBox="1"/>
          <p:nvPr/>
        </p:nvSpPr>
        <p:spPr>
          <a:xfrm>
            <a:off x="6248400" y="3851219"/>
            <a:ext cx="2695352" cy="1089529"/>
          </a:xfrm>
          <a:prstGeom prst="rect">
            <a:avLst/>
          </a:prstGeom>
          <a:noFill/>
        </p:spPr>
        <p:txBody>
          <a:bodyPr wrap="square" rtlCol="0">
            <a:spAutoFit/>
          </a:bodyPr>
          <a:lstStyle/>
          <a:p>
            <a:pPr>
              <a:lnSpc>
                <a:spcPct val="90000"/>
              </a:lnSpc>
            </a:pPr>
            <a:r>
              <a:rPr lang="en-US" sz="1600" b="1" dirty="0" smtClean="0"/>
              <a:t>ENTERPRISE ON-RAMP</a:t>
            </a:r>
            <a:endParaRPr lang="en-US" sz="1400" b="1" dirty="0" smtClean="0"/>
          </a:p>
          <a:p>
            <a:pPr marL="173038" indent="-173038">
              <a:lnSpc>
                <a:spcPct val="90000"/>
              </a:lnSpc>
              <a:buFont typeface="Arial" panose="020B0604020202020204" pitchFamily="34" charset="0"/>
              <a:buChar char="•"/>
            </a:pPr>
            <a:r>
              <a:rPr lang="en-US" sz="1400" dirty="0" smtClean="0"/>
              <a:t>Reuses infrastructure &amp; devices</a:t>
            </a:r>
          </a:p>
          <a:p>
            <a:pPr marL="173038" indent="-173038">
              <a:lnSpc>
                <a:spcPct val="90000"/>
              </a:lnSpc>
              <a:buFont typeface="Arial" panose="020B0604020202020204" pitchFamily="34" charset="0"/>
              <a:buChar char="•"/>
            </a:pPr>
            <a:r>
              <a:rPr lang="en-US" sz="1400" dirty="0" smtClean="0"/>
              <a:t>HTTP-SIP gateway scaling up to 4K sessions per server</a:t>
            </a:r>
          </a:p>
          <a:p>
            <a:pPr marL="173038" indent="-173038">
              <a:lnSpc>
                <a:spcPct val="90000"/>
              </a:lnSpc>
              <a:buFont typeface="Arial" panose="020B0604020202020204" pitchFamily="34" charset="0"/>
              <a:buChar char="•"/>
            </a:pPr>
            <a:r>
              <a:rPr lang="en-US" sz="1400" dirty="0" smtClean="0"/>
              <a:t>Cisco, </a:t>
            </a:r>
            <a:r>
              <a:rPr lang="en-US" sz="1400" dirty="0" err="1" smtClean="0"/>
              <a:t>Genesys</a:t>
            </a:r>
            <a:r>
              <a:rPr lang="en-US" sz="1400" dirty="0" smtClean="0"/>
              <a:t> CC adapters</a:t>
            </a:r>
          </a:p>
        </p:txBody>
      </p:sp>
      <p:sp>
        <p:nvSpPr>
          <p:cNvPr id="34" name="Oval 33"/>
          <p:cNvSpPr>
            <a:spLocks noChangeAspect="1"/>
          </p:cNvSpPr>
          <p:nvPr/>
        </p:nvSpPr>
        <p:spPr>
          <a:xfrm>
            <a:off x="5035063" y="3867150"/>
            <a:ext cx="1143000" cy="1143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6" name="Picture 4" descr="https://encrypted-tbn0.gstatic.com/images?q=tbn:ANd9GcQdJGuw7IK3WFSm1YLRiIOsNGo_aDG6gsSzt3NfVdyh9BGDD1JExA"/>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208878" y="4040965"/>
            <a:ext cx="795371" cy="795371"/>
          </a:xfrm>
          <a:prstGeom prst="ellipse">
            <a:avLst/>
          </a:prstGeom>
          <a:noFill/>
          <a:extLst>
            <a:ext uri="{909E8E84-426E-40DD-AFC4-6F175D3DCCD1}">
              <a14:hiddenFill xmlns:a14="http://schemas.microsoft.com/office/drawing/2010/main">
                <a:solidFill>
                  <a:srgbClr val="FFFFFF"/>
                </a:solidFill>
              </a14:hiddenFill>
            </a:ext>
          </a:extLst>
        </p:spPr>
      </p:pic>
      <p:sp>
        <p:nvSpPr>
          <p:cNvPr id="28" name="Oval 27"/>
          <p:cNvSpPr>
            <a:spLocks noChangeAspect="1"/>
          </p:cNvSpPr>
          <p:nvPr/>
        </p:nvSpPr>
        <p:spPr>
          <a:xfrm>
            <a:off x="5035063" y="2389822"/>
            <a:ext cx="1143000" cy="1143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4" name="Picture 2" descr="C:\Users\AMacGowen\Desktop\CafeX\Technical\Live Assist\live_assist_connect_now_orange.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r="6523"/>
          <a:stretch/>
        </p:blipFill>
        <p:spPr bwMode="auto">
          <a:xfrm>
            <a:off x="5127094" y="2501068"/>
            <a:ext cx="860469" cy="920509"/>
          </a:xfrm>
          <a:prstGeom prst="rect">
            <a:avLst/>
          </a:prstGeom>
          <a:noFill/>
          <a:extLst>
            <a:ext uri="{909E8E84-426E-40DD-AFC4-6F175D3DCCD1}">
              <a14:hiddenFill xmlns:a14="http://schemas.microsoft.com/office/drawing/2010/main">
                <a:solidFill>
                  <a:srgbClr val="FFFFFF"/>
                </a:solidFill>
              </a14:hiddenFill>
            </a:ext>
          </a:extLst>
        </p:spPr>
      </p:pic>
      <p:sp>
        <p:nvSpPr>
          <p:cNvPr id="46" name="Oval 45"/>
          <p:cNvSpPr>
            <a:spLocks noChangeAspect="1"/>
          </p:cNvSpPr>
          <p:nvPr/>
        </p:nvSpPr>
        <p:spPr>
          <a:xfrm>
            <a:off x="1905000" y="2495550"/>
            <a:ext cx="1143000" cy="1143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833152" y="3802922"/>
            <a:ext cx="3434048" cy="1283428"/>
          </a:xfrm>
          <a:prstGeom prst="rect">
            <a:avLst/>
          </a:prstGeom>
          <a:noFill/>
        </p:spPr>
        <p:txBody>
          <a:bodyPr wrap="square" rtlCol="0">
            <a:spAutoFit/>
          </a:bodyPr>
          <a:lstStyle/>
          <a:p>
            <a:pPr>
              <a:lnSpc>
                <a:spcPct val="90000"/>
              </a:lnSpc>
            </a:pPr>
            <a:r>
              <a:rPr lang="en-US" sz="1600" b="1" dirty="0" smtClean="0"/>
              <a:t>CONTEXT OBSERVER &amp; AGGREGATOR</a:t>
            </a:r>
          </a:p>
          <a:p>
            <a:pPr marL="173038" indent="-173038">
              <a:lnSpc>
                <a:spcPct val="90000"/>
              </a:lnSpc>
              <a:buFont typeface="Arial" panose="020B0604020202020204" pitchFamily="34" charset="0"/>
              <a:buChar char="•"/>
            </a:pPr>
            <a:r>
              <a:rPr lang="en-US" sz="1400" dirty="0" smtClean="0"/>
              <a:t>Contextual shims across diverse channels</a:t>
            </a:r>
          </a:p>
          <a:p>
            <a:pPr marL="173038" indent="-173038">
              <a:lnSpc>
                <a:spcPct val="90000"/>
              </a:lnSpc>
              <a:buFont typeface="Arial" panose="020B0604020202020204" pitchFamily="34" charset="0"/>
              <a:buChar char="•"/>
            </a:pPr>
            <a:r>
              <a:rPr lang="en-US" sz="1400" dirty="0" smtClean="0"/>
              <a:t>Cloud-to-cloud context exchange</a:t>
            </a:r>
          </a:p>
          <a:p>
            <a:pPr marL="173038" indent="-173038">
              <a:lnSpc>
                <a:spcPct val="90000"/>
              </a:lnSpc>
              <a:buFont typeface="Arial" panose="020B0604020202020204" pitchFamily="34" charset="0"/>
              <a:buChar char="•"/>
            </a:pPr>
            <a:r>
              <a:rPr lang="en-US" sz="1400" dirty="0" smtClean="0"/>
              <a:t>Users switch seamlessly between channels with persistent context</a:t>
            </a:r>
          </a:p>
          <a:p>
            <a:pPr marL="173038" indent="-173038">
              <a:lnSpc>
                <a:spcPct val="90000"/>
              </a:lnSpc>
              <a:buFont typeface="Arial" panose="020B0604020202020204" pitchFamily="34" charset="0"/>
              <a:buChar char="•"/>
            </a:pPr>
            <a:endParaRPr lang="en-US" sz="1400" dirty="0" smtClean="0"/>
          </a:p>
        </p:txBody>
      </p:sp>
      <p:pic>
        <p:nvPicPr>
          <p:cNvPr id="3081" name="Picture 9"/>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030566" y="2620235"/>
            <a:ext cx="891868" cy="89363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TextBox 57"/>
          <p:cNvSpPr txBox="1"/>
          <p:nvPr/>
        </p:nvSpPr>
        <p:spPr>
          <a:xfrm>
            <a:off x="1986904" y="2416373"/>
            <a:ext cx="979192" cy="803077"/>
          </a:xfrm>
          <a:prstGeom prst="rect">
            <a:avLst/>
          </a:prstGeom>
          <a:noFill/>
        </p:spPr>
        <p:txBody>
          <a:bodyPr wrap="square" rtlCol="0">
            <a:prstTxWarp prst="textArchUp">
              <a:avLst/>
            </a:prstTxWarp>
            <a:spAutoFit/>
          </a:bodyPr>
          <a:lstStyle/>
          <a:p>
            <a:pPr algn="ctr"/>
            <a:r>
              <a:rPr lang="en-US" sz="1400" dirty="0" smtClean="0"/>
              <a:t>CaféX</a:t>
            </a:r>
            <a:endParaRPr lang="en-US" sz="1400" dirty="0"/>
          </a:p>
        </p:txBody>
      </p:sp>
      <p:sp>
        <p:nvSpPr>
          <p:cNvPr id="78" name="TextBox 77"/>
          <p:cNvSpPr txBox="1"/>
          <p:nvPr/>
        </p:nvSpPr>
        <p:spPr>
          <a:xfrm>
            <a:off x="5116967" y="3790950"/>
            <a:ext cx="979192" cy="803077"/>
          </a:xfrm>
          <a:prstGeom prst="rect">
            <a:avLst/>
          </a:prstGeom>
          <a:noFill/>
        </p:spPr>
        <p:txBody>
          <a:bodyPr wrap="square" rtlCol="0">
            <a:prstTxWarp prst="textArchUp">
              <a:avLst/>
            </a:prstTxWarp>
            <a:spAutoFit/>
          </a:bodyPr>
          <a:lstStyle/>
          <a:p>
            <a:pPr algn="ctr"/>
            <a:r>
              <a:rPr lang="en-US" sz="1400" dirty="0" smtClean="0"/>
              <a:t>CaféX</a:t>
            </a:r>
            <a:endParaRPr lang="en-US" sz="1400" dirty="0"/>
          </a:p>
        </p:txBody>
      </p:sp>
      <p:sp>
        <p:nvSpPr>
          <p:cNvPr id="79" name="TextBox 78"/>
          <p:cNvSpPr txBox="1"/>
          <p:nvPr/>
        </p:nvSpPr>
        <p:spPr>
          <a:xfrm>
            <a:off x="5116967" y="2313622"/>
            <a:ext cx="979192" cy="803077"/>
          </a:xfrm>
          <a:prstGeom prst="rect">
            <a:avLst/>
          </a:prstGeom>
          <a:noFill/>
        </p:spPr>
        <p:txBody>
          <a:bodyPr wrap="square" rtlCol="0">
            <a:prstTxWarp prst="textArchUp">
              <a:avLst/>
            </a:prstTxWarp>
            <a:spAutoFit/>
          </a:bodyPr>
          <a:lstStyle/>
          <a:p>
            <a:pPr algn="ctr"/>
            <a:r>
              <a:rPr lang="en-US" sz="1400" dirty="0" smtClean="0"/>
              <a:t>CaféX</a:t>
            </a:r>
            <a:endParaRPr lang="en-US" sz="1400" dirty="0"/>
          </a:p>
        </p:txBody>
      </p:sp>
      <p:sp>
        <p:nvSpPr>
          <p:cNvPr id="80" name="TextBox 79"/>
          <p:cNvSpPr txBox="1"/>
          <p:nvPr/>
        </p:nvSpPr>
        <p:spPr>
          <a:xfrm>
            <a:off x="5134576" y="812767"/>
            <a:ext cx="979192" cy="803077"/>
          </a:xfrm>
          <a:prstGeom prst="rect">
            <a:avLst/>
          </a:prstGeom>
          <a:noFill/>
        </p:spPr>
        <p:txBody>
          <a:bodyPr wrap="square" rtlCol="0">
            <a:prstTxWarp prst="textArchUp">
              <a:avLst/>
            </a:prstTxWarp>
            <a:spAutoFit/>
          </a:bodyPr>
          <a:lstStyle/>
          <a:p>
            <a:pPr algn="ctr"/>
            <a:r>
              <a:rPr lang="en-US" sz="1400" dirty="0" smtClean="0"/>
              <a:t>CaféX</a:t>
            </a:r>
            <a:endParaRPr lang="en-US" sz="1400" dirty="0"/>
          </a:p>
        </p:txBody>
      </p:sp>
      <p:sp>
        <p:nvSpPr>
          <p:cNvPr id="45" name="TextBox 44"/>
          <p:cNvSpPr txBox="1"/>
          <p:nvPr/>
        </p:nvSpPr>
        <p:spPr>
          <a:xfrm>
            <a:off x="76200" y="1421952"/>
            <a:ext cx="990600" cy="387798"/>
          </a:xfrm>
          <a:prstGeom prst="rect">
            <a:avLst/>
          </a:prstGeom>
          <a:solidFill>
            <a:schemeClr val="accent2">
              <a:lumMod val="75000"/>
            </a:schemeClr>
          </a:solidFill>
        </p:spPr>
        <p:txBody>
          <a:bodyPr wrap="square" rtlCol="0">
            <a:spAutoFit/>
          </a:bodyPr>
          <a:lstStyle/>
          <a:p>
            <a:pPr algn="ctr">
              <a:lnSpc>
                <a:spcPct val="80000"/>
              </a:lnSpc>
            </a:pPr>
            <a:r>
              <a:rPr lang="en-US" sz="1200" dirty="0" smtClean="0">
                <a:solidFill>
                  <a:schemeClr val="bg1"/>
                </a:solidFill>
              </a:rPr>
              <a:t>ENTERPRISE </a:t>
            </a:r>
          </a:p>
          <a:p>
            <a:pPr algn="ctr">
              <a:lnSpc>
                <a:spcPct val="80000"/>
              </a:lnSpc>
            </a:pPr>
            <a:r>
              <a:rPr lang="en-US" sz="1200" dirty="0" smtClean="0">
                <a:solidFill>
                  <a:schemeClr val="bg1"/>
                </a:solidFill>
              </a:rPr>
              <a:t>APPS</a:t>
            </a:r>
            <a:endParaRPr lang="en-US" sz="1200" dirty="0">
              <a:solidFill>
                <a:schemeClr val="bg1"/>
              </a:solidFill>
            </a:endParaRPr>
          </a:p>
        </p:txBody>
      </p:sp>
      <p:cxnSp>
        <p:nvCxnSpPr>
          <p:cNvPr id="48" name="Straight Connector 47"/>
          <p:cNvCxnSpPr/>
          <p:nvPr/>
        </p:nvCxnSpPr>
        <p:spPr>
          <a:xfrm>
            <a:off x="1741205" y="1285495"/>
            <a:ext cx="367647" cy="981455"/>
          </a:xfrm>
          <a:prstGeom prst="line">
            <a:avLst/>
          </a:prstGeom>
          <a:ln w="19050">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pic>
        <p:nvPicPr>
          <p:cNvPr id="3083" name="Picture 11" descr="http://njpo.org/images/ChatRoom.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t="-1189"/>
          <a:stretch/>
        </p:blipFill>
        <p:spPr bwMode="auto">
          <a:xfrm>
            <a:off x="1390862" y="1012481"/>
            <a:ext cx="700686" cy="716559"/>
          </a:xfrm>
          <a:prstGeom prst="roundRect">
            <a:avLst>
              <a:gd name="adj" fmla="val 15448"/>
            </a:avLst>
          </a:prstGeom>
          <a:noFill/>
          <a:extLst>
            <a:ext uri="{909E8E84-426E-40DD-AFC4-6F175D3DCCD1}">
              <a14:hiddenFill xmlns:a14="http://schemas.microsoft.com/office/drawing/2010/main">
                <a:solidFill>
                  <a:srgbClr val="FFFFFF"/>
                </a:solidFill>
              </a14:hiddenFill>
            </a:ext>
          </a:extLst>
        </p:spPr>
      </p:pic>
      <p:pic>
        <p:nvPicPr>
          <p:cNvPr id="3085" name="Picture 13" descr="http://cdn.bigcommerce.com/www/cdn/farfuture/6PCgYmG7jSf7LSDd67dEbUePj1SpoHe70137N-QWncU/mtime:1345456931/sites/default/files/styles/thumbnail-col-4/public/apps/logos/Liveperson.png?itok=XeCyLfD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475122" y="819150"/>
            <a:ext cx="734678" cy="345731"/>
          </a:xfrm>
          <a:prstGeom prst="rect">
            <a:avLst/>
          </a:prstGeom>
          <a:noFill/>
          <a:extLst>
            <a:ext uri="{909E8E84-426E-40DD-AFC4-6F175D3DCCD1}">
              <a14:hiddenFill xmlns:a14="http://schemas.microsoft.com/office/drawing/2010/main">
                <a:solidFill>
                  <a:srgbClr val="FFFFFF"/>
                </a:solidFill>
              </a14:hiddenFill>
            </a:ext>
          </a:extLst>
        </p:spPr>
      </p:pic>
      <p:cxnSp>
        <p:nvCxnSpPr>
          <p:cNvPr id="49" name="Straight Connector 48"/>
          <p:cNvCxnSpPr/>
          <p:nvPr/>
        </p:nvCxnSpPr>
        <p:spPr>
          <a:xfrm>
            <a:off x="787183" y="2116587"/>
            <a:ext cx="1055278" cy="612497"/>
          </a:xfrm>
          <a:prstGeom prst="line">
            <a:avLst/>
          </a:prstGeom>
          <a:ln w="19050">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
        <p:nvSpPr>
          <p:cNvPr id="9" name="Oval 8"/>
          <p:cNvSpPr>
            <a:spLocks noChangeAspect="1"/>
          </p:cNvSpPr>
          <p:nvPr/>
        </p:nvSpPr>
        <p:spPr>
          <a:xfrm>
            <a:off x="414896" y="1744300"/>
            <a:ext cx="744575" cy="744575"/>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10" cstate="email">
            <a:extLst>
              <a:ext uri="{BEBA8EAE-BF5A-486C-A8C5-ECC9F3942E4B}">
                <a14:imgProps xmlns:a14="http://schemas.microsoft.com/office/drawing/2010/main">
                  <a14:imgLayer r:embed="rId11">
                    <a14:imgEffect>
                      <a14:backgroundRemoval t="4124" b="92784" l="9653" r="96139"/>
                    </a14:imgEffect>
                  </a14:imgLayer>
                </a14:imgProps>
              </a:ext>
              <a:ext uri="{28A0092B-C50C-407E-A947-70E740481C1C}">
                <a14:useLocalDpi xmlns:a14="http://schemas.microsoft.com/office/drawing/2010/main"/>
              </a:ext>
            </a:extLst>
          </a:blip>
          <a:stretch>
            <a:fillRect/>
          </a:stretch>
        </p:blipFill>
        <p:spPr>
          <a:xfrm>
            <a:off x="422400" y="1882721"/>
            <a:ext cx="689775" cy="516666"/>
          </a:xfrm>
          <a:prstGeom prst="rect">
            <a:avLst/>
          </a:prstGeom>
        </p:spPr>
      </p:pic>
      <p:cxnSp>
        <p:nvCxnSpPr>
          <p:cNvPr id="52" name="Straight Connector 51"/>
          <p:cNvCxnSpPr/>
          <p:nvPr/>
        </p:nvCxnSpPr>
        <p:spPr>
          <a:xfrm flipV="1">
            <a:off x="956637" y="3131299"/>
            <a:ext cx="784568" cy="70776"/>
          </a:xfrm>
          <a:prstGeom prst="line">
            <a:avLst/>
          </a:prstGeom>
          <a:ln w="19050">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57" name="Group 56"/>
          <p:cNvGrpSpPr>
            <a:grpSpLocks noChangeAspect="1"/>
          </p:cNvGrpSpPr>
          <p:nvPr/>
        </p:nvGrpSpPr>
        <p:grpSpPr>
          <a:xfrm>
            <a:off x="541674" y="2743130"/>
            <a:ext cx="829926" cy="829926"/>
            <a:chOff x="3547970" y="1746682"/>
            <a:chExt cx="2228850" cy="2228850"/>
          </a:xfrm>
        </p:grpSpPr>
        <p:sp>
          <p:nvSpPr>
            <p:cNvPr id="56" name="Rectangle 55"/>
            <p:cNvSpPr/>
            <p:nvPr/>
          </p:nvSpPr>
          <p:spPr>
            <a:xfrm>
              <a:off x="3821341" y="2492308"/>
              <a:ext cx="1735987" cy="10604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101" name="Picture 29" descr="http://mmdbiz.com/images/uc_logo.png"/>
            <p:cNvPicPr>
              <a:picLocks noChangeAspect="1" noChangeArrowheads="1"/>
            </p:cNvPicPr>
            <p:nvPr/>
          </p:nvPicPr>
          <p:blipFill>
            <a:blip r:embed="rId12" cstate="email">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3547970" y="1746682"/>
              <a:ext cx="2228850" cy="222885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9" name="Straight Connector 58"/>
          <p:cNvCxnSpPr/>
          <p:nvPr/>
        </p:nvCxnSpPr>
        <p:spPr>
          <a:xfrm flipH="1">
            <a:off x="2721298" y="1012481"/>
            <a:ext cx="244798" cy="1254469"/>
          </a:xfrm>
          <a:prstGeom prst="line">
            <a:avLst/>
          </a:prstGeom>
          <a:ln w="19050">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pic>
        <p:nvPicPr>
          <p:cNvPr id="3093" name="Picture 21" descr="http://eltoblog.wpengine.com/wp-content/uploads/2012/12/social_media.jpg"/>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2550176" y="695881"/>
            <a:ext cx="772302" cy="765136"/>
          </a:xfrm>
          <a:prstGeom prst="ellipse">
            <a:avLst/>
          </a:prstGeom>
          <a:noFill/>
          <a:extLst>
            <a:ext uri="{909E8E84-426E-40DD-AFC4-6F175D3DCCD1}">
              <a14:hiddenFill xmlns:a14="http://schemas.microsoft.com/office/drawing/2010/main">
                <a:solidFill>
                  <a:srgbClr val="FFFFFF"/>
                </a:solidFill>
              </a14:hiddenFill>
            </a:ext>
          </a:extLst>
        </p:spPr>
      </p:pic>
      <p:cxnSp>
        <p:nvCxnSpPr>
          <p:cNvPr id="65" name="Straight Connector 64"/>
          <p:cNvCxnSpPr/>
          <p:nvPr/>
        </p:nvCxnSpPr>
        <p:spPr>
          <a:xfrm flipH="1">
            <a:off x="3048000" y="1938815"/>
            <a:ext cx="1158824" cy="717409"/>
          </a:xfrm>
          <a:prstGeom prst="line">
            <a:avLst/>
          </a:prstGeom>
          <a:ln w="19050">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pic>
        <p:nvPicPr>
          <p:cNvPr id="3097" name="Picture 25" descr="http://www.advancednfp.com/images/crm-icon-81px.png"/>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3891807" y="1590674"/>
            <a:ext cx="771525" cy="904876"/>
          </a:xfrm>
          <a:prstGeom prst="rect">
            <a:avLst/>
          </a:prstGeom>
          <a:noFill/>
          <a:extLst>
            <a:ext uri="{909E8E84-426E-40DD-AFC4-6F175D3DCCD1}">
              <a14:hiddenFill xmlns:a14="http://schemas.microsoft.com/office/drawing/2010/main">
                <a:solidFill>
                  <a:srgbClr val="FFFFFF"/>
                </a:solidFill>
              </a14:hiddenFill>
            </a:ext>
          </a:extLst>
        </p:spPr>
      </p:pic>
      <p:grpSp>
        <p:nvGrpSpPr>
          <p:cNvPr id="55" name="Group 54"/>
          <p:cNvGrpSpPr>
            <a:grpSpLocks noChangeAspect="1"/>
          </p:cNvGrpSpPr>
          <p:nvPr/>
        </p:nvGrpSpPr>
        <p:grpSpPr>
          <a:xfrm>
            <a:off x="3886200" y="2038350"/>
            <a:ext cx="1091084" cy="690734"/>
            <a:chOff x="3949148" y="1874282"/>
            <a:chExt cx="6277885" cy="3974347"/>
          </a:xfrm>
        </p:grpSpPr>
        <p:sp>
          <p:nvSpPr>
            <p:cNvPr id="54" name="Rectangle 53"/>
            <p:cNvSpPr/>
            <p:nvPr/>
          </p:nvSpPr>
          <p:spPr>
            <a:xfrm>
              <a:off x="5557328" y="3235602"/>
              <a:ext cx="3096846" cy="13305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099" name="Picture 27" descr="http://www.canadianbusiness.com/wp-content/uploads/2013/11/salesforce-logo-635.jpg"/>
            <p:cNvPicPr>
              <a:picLocks noChangeAspect="1" noChangeArrowheads="1"/>
            </p:cNvPicPr>
            <p:nvPr/>
          </p:nvPicPr>
          <p:blipFill>
            <a:blip r:embed="rId16" cstate="email">
              <a:extLst>
                <a:ext uri="{BEBA8EAE-BF5A-486C-A8C5-ECC9F3942E4B}">
                  <a14:imgProps xmlns:a14="http://schemas.microsoft.com/office/drawing/2010/main">
                    <a14:imgLayer r:embed="rId17">
                      <a14:imgEffect>
                        <a14:backgroundRemoval t="9950" b="92289" l="9921" r="89921"/>
                      </a14:imgEffect>
                    </a14:imgLayer>
                  </a14:imgProps>
                </a:ext>
                <a:ext uri="{28A0092B-C50C-407E-A947-70E740481C1C}">
                  <a14:useLocalDpi xmlns:a14="http://schemas.microsoft.com/office/drawing/2010/main"/>
                </a:ext>
              </a:extLst>
            </a:blip>
            <a:srcRect/>
            <a:stretch>
              <a:fillRect/>
            </a:stretch>
          </p:blipFill>
          <p:spPr bwMode="auto">
            <a:xfrm>
              <a:off x="3949148" y="1874282"/>
              <a:ext cx="6277885" cy="3974347"/>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67" name="Straight Connector 66"/>
          <p:cNvCxnSpPr/>
          <p:nvPr/>
        </p:nvCxnSpPr>
        <p:spPr>
          <a:xfrm flipH="1" flipV="1">
            <a:off x="3200400" y="3184701"/>
            <a:ext cx="691407" cy="34749"/>
          </a:xfrm>
          <a:prstGeom prst="line">
            <a:avLst/>
          </a:prstGeom>
          <a:ln w="19050">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pic>
        <p:nvPicPr>
          <p:cNvPr id="53" name="Picture 52"/>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3528595" y="2890589"/>
            <a:ext cx="726424" cy="736717"/>
          </a:xfrm>
          <a:prstGeom prst="ellipse">
            <a:avLst/>
          </a:prstGeom>
        </p:spPr>
      </p:pic>
      <p:pic>
        <p:nvPicPr>
          <p:cNvPr id="3087" name="Picture 15" descr="http://www.oracleimg.com/ocom/groups/public/@ocom/documents/webcontent/1440163.jpg"/>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2907893" y="1285495"/>
            <a:ext cx="892718" cy="35104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4139507" y="2922841"/>
            <a:ext cx="467607" cy="261860"/>
          </a:xfrm>
          <a:prstGeom prst="rect">
            <a:avLst/>
          </a:prstGeom>
        </p:spPr>
      </p:pic>
      <p:pic>
        <p:nvPicPr>
          <p:cNvPr id="3089" name="Picture 17" descr="http://www.realwire.com/writeitfiles/Genesys-logo.jpg"/>
          <p:cNvPicPr>
            <a:picLocks noChangeAspect="1" noChangeArrowheads="1"/>
          </p:cNvPicPr>
          <p:nvPr/>
        </p:nvPicPr>
        <p:blipFill rotWithShape="1">
          <a:blip r:embed="rId21" cstate="email">
            <a:extLst>
              <a:ext uri="{28A0092B-C50C-407E-A947-70E740481C1C}">
                <a14:useLocalDpi xmlns:a14="http://schemas.microsoft.com/office/drawing/2010/main"/>
              </a:ext>
            </a:extLst>
          </a:blip>
          <a:srcRect/>
          <a:stretch/>
        </p:blipFill>
        <p:spPr bwMode="auto">
          <a:xfrm>
            <a:off x="4206823" y="3297827"/>
            <a:ext cx="664243" cy="195612"/>
          </a:xfrm>
          <a:prstGeom prst="rect">
            <a:avLst/>
          </a:prstGeom>
          <a:noFill/>
          <a:extLst>
            <a:ext uri="{909E8E84-426E-40DD-AFC4-6F175D3DCCD1}">
              <a14:hiddenFill xmlns:a14="http://schemas.microsoft.com/office/drawing/2010/main">
                <a:solidFill>
                  <a:srgbClr val="FFFFFF"/>
                </a:solidFill>
              </a14:hiddenFill>
            </a:ext>
          </a:extLst>
        </p:spPr>
      </p:pic>
      <p:pic>
        <p:nvPicPr>
          <p:cNvPr id="3104" name="Picture 32"/>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541674" y="3525053"/>
            <a:ext cx="829926" cy="189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49"/>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76200" y="3201108"/>
            <a:ext cx="467607" cy="261860"/>
          </a:xfrm>
          <a:prstGeom prst="rect">
            <a:avLst/>
          </a:prstGeom>
        </p:spPr>
      </p:pic>
    </p:spTree>
    <p:extLst>
      <p:ext uri="{BB962C8B-B14F-4D97-AF65-F5344CB8AC3E}">
        <p14:creationId xmlns:p14="http://schemas.microsoft.com/office/powerpoint/2010/main" val="177699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5120" y="2485"/>
            <a:ext cx="9171215" cy="5143500"/>
          </a:xfrm>
          <a:prstGeom prst="rect">
            <a:avLst/>
          </a:prstGeom>
          <a:gradFill flip="none" rotWithShape="1">
            <a:gsLst>
              <a:gs pos="20000">
                <a:srgbClr val="5C94C3">
                  <a:alpha val="72000"/>
                </a:srgbClr>
              </a:gs>
              <a:gs pos="55000">
                <a:srgbClr val="5C94C3">
                  <a:alpha val="50000"/>
                </a:srgbClr>
              </a:gs>
              <a:gs pos="100000">
                <a:srgbClr val="5C94C3"/>
              </a:gs>
            </a:gsLst>
            <a:lin ang="264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ounded Rectangle 52"/>
          <p:cNvSpPr/>
          <p:nvPr/>
        </p:nvSpPr>
        <p:spPr>
          <a:xfrm>
            <a:off x="-772606" y="501779"/>
            <a:ext cx="5373334" cy="5313424"/>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4" name="Rounded Rectangle 53"/>
          <p:cNvSpPr/>
          <p:nvPr/>
        </p:nvSpPr>
        <p:spPr>
          <a:xfrm rot="10800000">
            <a:off x="1736825" y="-322157"/>
            <a:ext cx="2021611" cy="1968305"/>
          </a:xfrm>
          <a:prstGeom prst="roundRect">
            <a:avLst>
              <a:gd name="adj" fmla="val 50000"/>
            </a:avLst>
          </a:prstGeom>
          <a:gradFill flip="none" rotWithShape="1">
            <a:gsLst>
              <a:gs pos="0">
                <a:srgbClr val="057550">
                  <a:alpha val="40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j-lt"/>
              <a:ea typeface="+mn-ea"/>
              <a:cs typeface="+mn-cs"/>
            </a:endParaRPr>
          </a:p>
        </p:txBody>
      </p:sp>
      <p:sp>
        <p:nvSpPr>
          <p:cNvPr id="49" name="Rounded Rectangle 48"/>
          <p:cNvSpPr/>
          <p:nvPr/>
        </p:nvSpPr>
        <p:spPr>
          <a:xfrm>
            <a:off x="7329033" y="-476508"/>
            <a:ext cx="950557" cy="953015"/>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0" name="Rounded Rectangle 49"/>
          <p:cNvSpPr/>
          <p:nvPr/>
        </p:nvSpPr>
        <p:spPr>
          <a:xfrm>
            <a:off x="8300316" y="-143386"/>
            <a:ext cx="1717524" cy="1727862"/>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1" name="Rounded Rectangle 50"/>
          <p:cNvSpPr/>
          <p:nvPr/>
        </p:nvSpPr>
        <p:spPr>
          <a:xfrm rot="10800000">
            <a:off x="7692801" y="-119231"/>
            <a:ext cx="1195279" cy="1171085"/>
          </a:xfrm>
          <a:prstGeom prst="roundRect">
            <a:avLst>
              <a:gd name="adj" fmla="val 50000"/>
            </a:avLst>
          </a:prstGeom>
          <a:gradFill flip="none" rotWithShape="1">
            <a:gsLst>
              <a:gs pos="0">
                <a:srgbClr val="057550">
                  <a:alpha val="40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j-lt"/>
              <a:ea typeface="+mn-ea"/>
              <a:cs typeface="+mn-cs"/>
            </a:endParaRPr>
          </a:p>
        </p:txBody>
      </p:sp>
      <p:sp>
        <p:nvSpPr>
          <p:cNvPr id="44" name="Rectangle 43"/>
          <p:cNvSpPr/>
          <p:nvPr/>
        </p:nvSpPr>
        <p:spPr>
          <a:xfrm>
            <a:off x="-15120" y="121002"/>
            <a:ext cx="9172425" cy="4770235"/>
          </a:xfrm>
          <a:prstGeom prst="rect">
            <a:avLst/>
          </a:prstGeom>
          <a:solidFill>
            <a:srgbClr val="FFFFF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45" name="Picture 4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5534" y="196686"/>
            <a:ext cx="1039745" cy="451632"/>
          </a:xfrm>
          <a:prstGeom prst="rect">
            <a:avLst/>
          </a:prstGeom>
        </p:spPr>
      </p:pic>
      <p:sp>
        <p:nvSpPr>
          <p:cNvPr id="47" name="Footer Placeholder 3"/>
          <p:cNvSpPr>
            <a:spLocks noGrp="1"/>
          </p:cNvSpPr>
          <p:nvPr>
            <p:ph type="ftr" sz="quarter" idx="11"/>
          </p:nvPr>
        </p:nvSpPr>
        <p:spPr>
          <a:xfrm>
            <a:off x="107629" y="4876118"/>
            <a:ext cx="3898938" cy="273844"/>
          </a:xfrm>
        </p:spPr>
        <p:txBody>
          <a:bodyPr/>
          <a:lstStyle/>
          <a:p>
            <a:r>
              <a:rPr lang="en-US" dirty="0" smtClean="0">
                <a:solidFill>
                  <a:schemeClr val="bg1"/>
                </a:solidFill>
              </a:rPr>
              <a:t>CaféX Communications Confidential © 2014 – All Rights Reserved. </a:t>
            </a:r>
            <a:endParaRPr lang="en-US" dirty="0">
              <a:solidFill>
                <a:schemeClr val="bg1"/>
              </a:solidFill>
            </a:endParaRPr>
          </a:p>
        </p:txBody>
      </p:sp>
      <p:sp>
        <p:nvSpPr>
          <p:cNvPr id="48" name="Slide Number Placeholder 4"/>
          <p:cNvSpPr>
            <a:spLocks noGrp="1"/>
          </p:cNvSpPr>
          <p:nvPr>
            <p:ph type="sldNum" sz="quarter" idx="12"/>
          </p:nvPr>
        </p:nvSpPr>
        <p:spPr>
          <a:xfrm>
            <a:off x="7014842" y="4876118"/>
            <a:ext cx="2133600" cy="273844"/>
          </a:xfrm>
        </p:spPr>
        <p:txBody>
          <a:bodyPr/>
          <a:lstStyle/>
          <a:p>
            <a:fld id="{0431C951-9D62-474D-B35D-66AB940D3B2F}" type="slidenum">
              <a:rPr lang="en-US" sz="1000" smtClean="0">
                <a:solidFill>
                  <a:srgbClr val="FFFFFF"/>
                </a:solidFill>
              </a:rPr>
              <a:t>29</a:t>
            </a:fld>
            <a:endParaRPr lang="en-US" sz="1000" dirty="0">
              <a:solidFill>
                <a:srgbClr val="FFFFFF"/>
              </a:solidFill>
            </a:endParaRPr>
          </a:p>
        </p:txBody>
      </p:sp>
      <p:sp>
        <p:nvSpPr>
          <p:cNvPr id="3" name="Title 2"/>
          <p:cNvSpPr>
            <a:spLocks noGrp="1"/>
          </p:cNvSpPr>
          <p:nvPr>
            <p:ph type="title"/>
          </p:nvPr>
        </p:nvSpPr>
        <p:spPr/>
        <p:txBody>
          <a:bodyPr/>
          <a:lstStyle/>
          <a:p>
            <a:r>
              <a:rPr lang="en-US" dirty="0"/>
              <a:t>Fusion Architecture </a:t>
            </a:r>
            <a:r>
              <a:rPr lang="en-US" dirty="0" smtClean="0"/>
              <a:t>– Detailed View</a:t>
            </a:r>
            <a:r>
              <a:rPr lang="en-US" dirty="0"/>
              <a:t> </a:t>
            </a:r>
          </a:p>
        </p:txBody>
      </p:sp>
      <p:grpSp>
        <p:nvGrpSpPr>
          <p:cNvPr id="7" name="Group 6"/>
          <p:cNvGrpSpPr/>
          <p:nvPr/>
        </p:nvGrpSpPr>
        <p:grpSpPr>
          <a:xfrm>
            <a:off x="3237837" y="3857487"/>
            <a:ext cx="962704" cy="962704"/>
            <a:chOff x="7553233" y="-451958"/>
            <a:chExt cx="1975349" cy="1975349"/>
          </a:xfrm>
        </p:grpSpPr>
        <p:sp>
          <p:nvSpPr>
            <p:cNvPr id="4" name="Oval 3"/>
            <p:cNvSpPr/>
            <p:nvPr/>
          </p:nvSpPr>
          <p:spPr>
            <a:xfrm>
              <a:off x="7553233" y="-451958"/>
              <a:ext cx="1975349" cy="1975349"/>
            </a:xfrm>
            <a:prstGeom prst="ellipse">
              <a:avLst/>
            </a:prstGeom>
            <a:solidFill>
              <a:srgbClr val="5C94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7713572" y="-295034"/>
              <a:ext cx="1670238" cy="1660441"/>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6" name="Picture 85" descr="cafex_fusion_logo.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29896" y="128885"/>
              <a:ext cx="1604062" cy="595217"/>
            </a:xfrm>
            <a:prstGeom prst="rect">
              <a:avLst/>
            </a:prstGeom>
          </p:spPr>
        </p:pic>
      </p:grpSp>
      <p:sp>
        <p:nvSpPr>
          <p:cNvPr id="33" name="Rounded Rectangle 32"/>
          <p:cNvSpPr/>
          <p:nvPr/>
        </p:nvSpPr>
        <p:spPr>
          <a:xfrm>
            <a:off x="2952521" y="2300733"/>
            <a:ext cx="1533336" cy="419806"/>
          </a:xfrm>
          <a:prstGeom prst="roundRect">
            <a:avLst>
              <a:gd name="adj" fmla="val 6034"/>
            </a:avLst>
          </a:prstGeom>
          <a:solidFill>
            <a:schemeClr val="tx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18288" bIns="18288" rtlCol="0" anchor="ctr" anchorCtr="0"/>
          <a:lstStyle/>
          <a:p>
            <a:pPr algn="ctr" defTabSz="457200">
              <a:lnSpc>
                <a:spcPct val="80000"/>
              </a:lnSpc>
            </a:pPr>
            <a:r>
              <a:rPr lang="en-US" sz="1500" b="1" dirty="0" smtClean="0">
                <a:solidFill>
                  <a:prstClr val="white"/>
                </a:solidFill>
                <a:effectLst>
                  <a:outerShdw blurRad="50800" dist="38100" dir="2700000" algn="tl" rotWithShape="0">
                    <a:prstClr val="black">
                      <a:alpha val="40000"/>
                    </a:prstClr>
                  </a:outerShdw>
                </a:effectLst>
                <a:latin typeface="Calibri"/>
                <a:cs typeface="Calibri"/>
              </a:rPr>
              <a:t>Fusion</a:t>
            </a:r>
            <a:endParaRPr lang="en-US" sz="1500" b="1" dirty="0">
              <a:solidFill>
                <a:prstClr val="white"/>
              </a:solidFill>
              <a:effectLst>
                <a:outerShdw blurRad="50800" dist="38100" dir="2700000" algn="tl" rotWithShape="0">
                  <a:prstClr val="black">
                    <a:alpha val="40000"/>
                  </a:prstClr>
                </a:outerShdw>
              </a:effectLst>
              <a:latin typeface="Calibri"/>
              <a:cs typeface="Calibri"/>
            </a:endParaRPr>
          </a:p>
          <a:p>
            <a:pPr algn="ctr" defTabSz="457200">
              <a:lnSpc>
                <a:spcPct val="80000"/>
              </a:lnSpc>
            </a:pPr>
            <a:r>
              <a:rPr lang="en-US" sz="1500" b="1" dirty="0">
                <a:solidFill>
                  <a:prstClr val="white"/>
                </a:solidFill>
                <a:effectLst>
                  <a:outerShdw blurRad="50800" dist="38100" dir="2700000" algn="tl" rotWithShape="0">
                    <a:prstClr val="black">
                      <a:alpha val="40000"/>
                    </a:prstClr>
                  </a:outerShdw>
                </a:effectLst>
                <a:latin typeface="Calibri"/>
                <a:cs typeface="Calibri"/>
              </a:rPr>
              <a:t>Palettes</a:t>
            </a:r>
          </a:p>
        </p:txBody>
      </p:sp>
      <p:pic>
        <p:nvPicPr>
          <p:cNvPr id="37" name="Picture 36" descr="businessman_videodeviceV2_trabns.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43450" y="3532523"/>
            <a:ext cx="1250458" cy="739540"/>
          </a:xfrm>
          <a:prstGeom prst="rect">
            <a:avLst/>
          </a:prstGeom>
        </p:spPr>
      </p:pic>
      <p:pic>
        <p:nvPicPr>
          <p:cNvPr id="38" name="Picture 3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89628" y="2617161"/>
            <a:ext cx="1088506" cy="653232"/>
          </a:xfrm>
          <a:prstGeom prst="rect">
            <a:avLst/>
          </a:prstGeom>
        </p:spPr>
      </p:pic>
      <p:pic>
        <p:nvPicPr>
          <p:cNvPr id="39" name="Picture 3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19850" y="863074"/>
            <a:ext cx="1153605" cy="692853"/>
          </a:xfrm>
          <a:prstGeom prst="rect">
            <a:avLst/>
          </a:prstGeom>
        </p:spPr>
      </p:pic>
      <p:pic>
        <p:nvPicPr>
          <p:cNvPr id="40" name="Picture 20" descr="C:\Users\AMacGowen\AppData\Local\Microsoft\Windows\Temporary Internet Files\Content.Outlook\IB3R1B6Q\headset_woman_cropped.pn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7251119" y="1626275"/>
            <a:ext cx="635851" cy="666019"/>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42" name="Straight Connector 41"/>
          <p:cNvCxnSpPr/>
          <p:nvPr/>
        </p:nvCxnSpPr>
        <p:spPr>
          <a:xfrm>
            <a:off x="2649921" y="735986"/>
            <a:ext cx="0" cy="4140132"/>
          </a:xfrm>
          <a:prstGeom prst="line">
            <a:avLst/>
          </a:prstGeom>
          <a:ln w="6350" cmpd="sng">
            <a:prstDash val="sysDash"/>
          </a:ln>
          <a:effectLst/>
        </p:spPr>
        <p:style>
          <a:lnRef idx="2">
            <a:schemeClr val="accent1"/>
          </a:lnRef>
          <a:fillRef idx="0">
            <a:schemeClr val="accent1"/>
          </a:fillRef>
          <a:effectRef idx="1">
            <a:schemeClr val="accent1"/>
          </a:effectRef>
          <a:fontRef idx="minor">
            <a:schemeClr val="tx1"/>
          </a:fontRef>
        </p:style>
      </p:cxnSp>
      <p:pic>
        <p:nvPicPr>
          <p:cNvPr id="43" name="Picture 42" descr="CUBE.png"/>
          <p:cNvPicPr>
            <a:picLocks noChangeAspect="1"/>
          </p:cNvPicPr>
          <p:nvPr/>
        </p:nvPicPr>
        <p:blipFill rotWithShape="1">
          <a:blip r:embed="rId9" cstate="email">
            <a:extLst>
              <a:ext uri="{28A0092B-C50C-407E-A947-70E740481C1C}">
                <a14:useLocalDpi xmlns:a14="http://schemas.microsoft.com/office/drawing/2010/main"/>
              </a:ext>
            </a:extLst>
          </a:blip>
          <a:srcRect l="-2"/>
          <a:stretch/>
        </p:blipFill>
        <p:spPr>
          <a:xfrm>
            <a:off x="5674358" y="1896974"/>
            <a:ext cx="610086" cy="362240"/>
          </a:xfrm>
          <a:prstGeom prst="rect">
            <a:avLst/>
          </a:prstGeom>
        </p:spPr>
      </p:pic>
      <p:pic>
        <p:nvPicPr>
          <p:cNvPr id="46" name="Picture 45" descr="CUCM Cluster.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80178" y="2404556"/>
            <a:ext cx="752485" cy="580958"/>
          </a:xfrm>
          <a:prstGeom prst="rect">
            <a:avLst/>
          </a:prstGeom>
        </p:spPr>
      </p:pic>
      <p:cxnSp>
        <p:nvCxnSpPr>
          <p:cNvPr id="52" name="Straight Connector 51"/>
          <p:cNvCxnSpPr/>
          <p:nvPr/>
        </p:nvCxnSpPr>
        <p:spPr>
          <a:xfrm>
            <a:off x="4809604" y="728366"/>
            <a:ext cx="0" cy="4162871"/>
          </a:xfrm>
          <a:prstGeom prst="line">
            <a:avLst/>
          </a:prstGeom>
          <a:ln w="6350" cmpd="sng">
            <a:prstDash val="sysDash"/>
          </a:ln>
          <a:effectLst/>
        </p:spPr>
        <p:style>
          <a:lnRef idx="2">
            <a:schemeClr val="accent1"/>
          </a:lnRef>
          <a:fillRef idx="0">
            <a:schemeClr val="accent1"/>
          </a:fillRef>
          <a:effectRef idx="1">
            <a:schemeClr val="accent1"/>
          </a:effectRef>
          <a:fontRef idx="minor">
            <a:schemeClr val="tx1"/>
          </a:fontRef>
        </p:style>
      </p:cxnSp>
      <p:pic>
        <p:nvPicPr>
          <p:cNvPr id="55" name="Picture 54" descr="CVP.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607938" y="1376722"/>
            <a:ext cx="730527" cy="312995"/>
          </a:xfrm>
          <a:prstGeom prst="rect">
            <a:avLst/>
          </a:prstGeom>
        </p:spPr>
      </p:pic>
      <p:pic>
        <p:nvPicPr>
          <p:cNvPr id="56" name="Picture 55" descr="CU VXML GW.pn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663388" y="878838"/>
            <a:ext cx="682606" cy="255878"/>
          </a:xfrm>
          <a:prstGeom prst="rect">
            <a:avLst/>
          </a:prstGeom>
        </p:spPr>
      </p:pic>
      <p:sp>
        <p:nvSpPr>
          <p:cNvPr id="57" name="TextBox 56"/>
          <p:cNvSpPr txBox="1"/>
          <p:nvPr/>
        </p:nvSpPr>
        <p:spPr>
          <a:xfrm>
            <a:off x="4760050" y="1432068"/>
            <a:ext cx="1010357" cy="253916"/>
          </a:xfrm>
          <a:prstGeom prst="rect">
            <a:avLst/>
          </a:prstGeom>
          <a:noFill/>
        </p:spPr>
        <p:txBody>
          <a:bodyPr wrap="square" rtlCol="0">
            <a:spAutoFit/>
          </a:bodyPr>
          <a:lstStyle/>
          <a:p>
            <a:pPr algn="ctr" defTabSz="457200"/>
            <a:r>
              <a:rPr lang="en-US" sz="1050" b="1" dirty="0" smtClean="0">
                <a:solidFill>
                  <a:prstClr val="black"/>
                </a:solidFill>
                <a:latin typeface="Calibri"/>
                <a:cs typeface="Calibri"/>
              </a:rPr>
              <a:t>IVR</a:t>
            </a:r>
            <a:endParaRPr lang="en-US" sz="1050" b="1" dirty="0">
              <a:solidFill>
                <a:prstClr val="black"/>
              </a:solidFill>
              <a:latin typeface="Calibri"/>
              <a:cs typeface="Calibri"/>
            </a:endParaRPr>
          </a:p>
        </p:txBody>
      </p:sp>
      <p:sp>
        <p:nvSpPr>
          <p:cNvPr id="61" name="TextBox 60"/>
          <p:cNvSpPr txBox="1"/>
          <p:nvPr/>
        </p:nvSpPr>
        <p:spPr>
          <a:xfrm>
            <a:off x="4822865" y="760858"/>
            <a:ext cx="884727" cy="415498"/>
          </a:xfrm>
          <a:prstGeom prst="rect">
            <a:avLst/>
          </a:prstGeom>
          <a:noFill/>
        </p:spPr>
        <p:txBody>
          <a:bodyPr wrap="square" rtlCol="0">
            <a:spAutoFit/>
          </a:bodyPr>
          <a:lstStyle/>
          <a:p>
            <a:pPr algn="ctr" defTabSz="457200"/>
            <a:r>
              <a:rPr lang="en-US" sz="1050" b="1" dirty="0" smtClean="0">
                <a:solidFill>
                  <a:prstClr val="black"/>
                </a:solidFill>
                <a:latin typeface="Calibri"/>
                <a:cs typeface="Calibri"/>
              </a:rPr>
              <a:t>VXML </a:t>
            </a:r>
            <a:r>
              <a:rPr lang="en-US" sz="1050" b="1" dirty="0">
                <a:solidFill>
                  <a:prstClr val="black"/>
                </a:solidFill>
                <a:latin typeface="Calibri"/>
                <a:cs typeface="Calibri"/>
              </a:rPr>
              <a:t>Gateway</a:t>
            </a:r>
          </a:p>
        </p:txBody>
      </p:sp>
      <p:sp>
        <p:nvSpPr>
          <p:cNvPr id="63" name="TextBox 62"/>
          <p:cNvSpPr txBox="1"/>
          <p:nvPr/>
        </p:nvSpPr>
        <p:spPr>
          <a:xfrm>
            <a:off x="4860755" y="2513662"/>
            <a:ext cx="808947" cy="253916"/>
          </a:xfrm>
          <a:prstGeom prst="rect">
            <a:avLst/>
          </a:prstGeom>
          <a:noFill/>
        </p:spPr>
        <p:txBody>
          <a:bodyPr wrap="square" rtlCol="0">
            <a:spAutoFit/>
          </a:bodyPr>
          <a:lstStyle/>
          <a:p>
            <a:pPr algn="ctr" defTabSz="457200"/>
            <a:r>
              <a:rPr lang="en-US" sz="1050" b="1" dirty="0" smtClean="0">
                <a:solidFill>
                  <a:prstClr val="black"/>
                </a:solidFill>
                <a:latin typeface="Calibri"/>
                <a:cs typeface="Calibri"/>
              </a:rPr>
              <a:t>UC / PBX</a:t>
            </a:r>
            <a:endParaRPr lang="en-US" sz="1050" b="1" dirty="0">
              <a:solidFill>
                <a:prstClr val="black"/>
              </a:solidFill>
              <a:latin typeface="Calibri"/>
              <a:cs typeface="Calibri"/>
            </a:endParaRPr>
          </a:p>
        </p:txBody>
      </p:sp>
      <p:sp>
        <p:nvSpPr>
          <p:cNvPr id="64" name="Rounded Rectangle 63"/>
          <p:cNvSpPr/>
          <p:nvPr/>
        </p:nvSpPr>
        <p:spPr>
          <a:xfrm>
            <a:off x="2952521" y="3116210"/>
            <a:ext cx="1533336" cy="630449"/>
          </a:xfrm>
          <a:prstGeom prst="roundRect">
            <a:avLst>
              <a:gd name="adj" fmla="val 6034"/>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18288" bIns="18288" rtlCol="0" anchor="ctr" anchorCtr="0"/>
          <a:lstStyle/>
          <a:p>
            <a:pPr algn="ctr" defTabSz="457200">
              <a:lnSpc>
                <a:spcPct val="80000"/>
              </a:lnSpc>
            </a:pPr>
            <a:r>
              <a:rPr lang="en-US" sz="1500" b="1" dirty="0" smtClean="0">
                <a:solidFill>
                  <a:prstClr val="white"/>
                </a:solidFill>
                <a:effectLst>
                  <a:outerShdw blurRad="50800" dist="38100" dir="2700000" algn="tl" rotWithShape="0">
                    <a:prstClr val="black">
                      <a:alpha val="40000"/>
                    </a:prstClr>
                  </a:outerShdw>
                </a:effectLst>
                <a:latin typeface="Calibri"/>
                <a:cs typeface="Calibri"/>
              </a:rPr>
              <a:t>Fusion</a:t>
            </a:r>
            <a:endParaRPr lang="en-US" sz="1500" b="1" dirty="0">
              <a:solidFill>
                <a:prstClr val="white"/>
              </a:solidFill>
              <a:effectLst>
                <a:outerShdw blurRad="50800" dist="38100" dir="2700000" algn="tl" rotWithShape="0">
                  <a:prstClr val="black">
                    <a:alpha val="40000"/>
                  </a:prstClr>
                </a:outerShdw>
              </a:effectLst>
              <a:latin typeface="Calibri"/>
              <a:cs typeface="Calibri"/>
            </a:endParaRPr>
          </a:p>
          <a:p>
            <a:pPr algn="ctr" defTabSz="457200">
              <a:lnSpc>
                <a:spcPct val="80000"/>
              </a:lnSpc>
            </a:pPr>
            <a:r>
              <a:rPr lang="en-US" sz="1500" b="1" dirty="0" smtClean="0">
                <a:solidFill>
                  <a:prstClr val="white"/>
                </a:solidFill>
                <a:effectLst>
                  <a:outerShdw blurRad="50800" dist="38100" dir="2700000" algn="tl" rotWithShape="0">
                    <a:prstClr val="black">
                      <a:alpha val="40000"/>
                    </a:prstClr>
                  </a:outerShdw>
                </a:effectLst>
                <a:latin typeface="Calibri"/>
                <a:cs typeface="Calibri"/>
              </a:rPr>
              <a:t>Media Broker (DMZ)</a:t>
            </a:r>
            <a:endParaRPr lang="en-US" sz="1500" b="1" dirty="0">
              <a:solidFill>
                <a:prstClr val="white"/>
              </a:solidFill>
              <a:effectLst>
                <a:outerShdw blurRad="50800" dist="38100" dir="2700000" algn="tl" rotWithShape="0">
                  <a:prstClr val="black">
                    <a:alpha val="40000"/>
                  </a:prstClr>
                </a:outerShdw>
              </a:effectLst>
              <a:latin typeface="Calibri"/>
              <a:cs typeface="Calibri"/>
            </a:endParaRPr>
          </a:p>
        </p:txBody>
      </p:sp>
      <p:pic>
        <p:nvPicPr>
          <p:cNvPr id="67" name="Picture 66"/>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5603774" y="3116210"/>
            <a:ext cx="682579" cy="455146"/>
          </a:xfrm>
          <a:prstGeom prst="rect">
            <a:avLst/>
          </a:prstGeom>
        </p:spPr>
      </p:pic>
      <p:pic>
        <p:nvPicPr>
          <p:cNvPr id="68" name="Picture 67"/>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971596" y="3667087"/>
            <a:ext cx="770775" cy="409020"/>
          </a:xfrm>
          <a:prstGeom prst="rect">
            <a:avLst/>
          </a:prstGeom>
        </p:spPr>
      </p:pic>
      <p:sp>
        <p:nvSpPr>
          <p:cNvPr id="69" name="TextBox 68"/>
          <p:cNvSpPr txBox="1"/>
          <p:nvPr/>
        </p:nvSpPr>
        <p:spPr>
          <a:xfrm>
            <a:off x="5772177" y="4032872"/>
            <a:ext cx="1146456" cy="415498"/>
          </a:xfrm>
          <a:prstGeom prst="rect">
            <a:avLst/>
          </a:prstGeom>
          <a:noFill/>
        </p:spPr>
        <p:txBody>
          <a:bodyPr wrap="square" rtlCol="0">
            <a:spAutoFit/>
          </a:bodyPr>
          <a:lstStyle/>
          <a:p>
            <a:pPr algn="ctr" defTabSz="457200"/>
            <a:r>
              <a:rPr lang="en-US" sz="1050" b="1" dirty="0">
                <a:solidFill>
                  <a:prstClr val="black"/>
                </a:solidFill>
                <a:latin typeface="Calibri"/>
                <a:cs typeface="Calibri"/>
              </a:rPr>
              <a:t>Tele Presence </a:t>
            </a:r>
          </a:p>
          <a:p>
            <a:pPr algn="ctr" defTabSz="457200"/>
            <a:r>
              <a:rPr lang="en-US" sz="1050" b="1" dirty="0">
                <a:solidFill>
                  <a:prstClr val="black"/>
                </a:solidFill>
                <a:latin typeface="Calibri"/>
                <a:cs typeface="Calibri"/>
              </a:rPr>
              <a:t>MCU</a:t>
            </a:r>
          </a:p>
        </p:txBody>
      </p:sp>
      <p:sp>
        <p:nvSpPr>
          <p:cNvPr id="70" name="TextBox 69"/>
          <p:cNvSpPr txBox="1"/>
          <p:nvPr/>
        </p:nvSpPr>
        <p:spPr>
          <a:xfrm>
            <a:off x="7987022" y="1052077"/>
            <a:ext cx="1124430" cy="253916"/>
          </a:xfrm>
          <a:prstGeom prst="rect">
            <a:avLst/>
          </a:prstGeom>
          <a:noFill/>
        </p:spPr>
        <p:txBody>
          <a:bodyPr wrap="square" rtlCol="0">
            <a:spAutoFit/>
          </a:bodyPr>
          <a:lstStyle/>
          <a:p>
            <a:pPr algn="ctr" defTabSz="457200"/>
            <a:r>
              <a:rPr lang="en-US" sz="1050" b="1" dirty="0">
                <a:solidFill>
                  <a:prstClr val="black"/>
                </a:solidFill>
                <a:latin typeface="Calibri"/>
                <a:cs typeface="Calibri"/>
              </a:rPr>
              <a:t>IP Phones</a:t>
            </a:r>
          </a:p>
        </p:txBody>
      </p:sp>
      <p:sp>
        <p:nvSpPr>
          <p:cNvPr id="73" name="TextBox 72"/>
          <p:cNvSpPr txBox="1"/>
          <p:nvPr/>
        </p:nvSpPr>
        <p:spPr>
          <a:xfrm>
            <a:off x="7860060" y="1841359"/>
            <a:ext cx="1372490" cy="415498"/>
          </a:xfrm>
          <a:prstGeom prst="rect">
            <a:avLst/>
          </a:prstGeom>
          <a:noFill/>
        </p:spPr>
        <p:txBody>
          <a:bodyPr wrap="square" rtlCol="0">
            <a:spAutoFit/>
          </a:bodyPr>
          <a:lstStyle/>
          <a:p>
            <a:pPr algn="ctr" defTabSz="457200"/>
            <a:r>
              <a:rPr lang="en-US" sz="1050" b="1" dirty="0">
                <a:solidFill>
                  <a:prstClr val="black"/>
                </a:solidFill>
                <a:latin typeface="Calibri"/>
                <a:cs typeface="Calibri"/>
              </a:rPr>
              <a:t>Finesse &amp; Communications</a:t>
            </a:r>
          </a:p>
        </p:txBody>
      </p:sp>
      <p:sp>
        <p:nvSpPr>
          <p:cNvPr id="74" name="TextBox 73"/>
          <p:cNvSpPr txBox="1"/>
          <p:nvPr/>
        </p:nvSpPr>
        <p:spPr>
          <a:xfrm>
            <a:off x="8059417" y="3754000"/>
            <a:ext cx="1064098" cy="415498"/>
          </a:xfrm>
          <a:prstGeom prst="rect">
            <a:avLst/>
          </a:prstGeom>
          <a:noFill/>
        </p:spPr>
        <p:txBody>
          <a:bodyPr wrap="square" rtlCol="0">
            <a:spAutoFit/>
          </a:bodyPr>
          <a:lstStyle/>
          <a:p>
            <a:pPr algn="ctr" defTabSz="457200"/>
            <a:r>
              <a:rPr lang="en-US" sz="1050" b="1" dirty="0" smtClean="0">
                <a:solidFill>
                  <a:prstClr val="black"/>
                </a:solidFill>
                <a:latin typeface="Calibri"/>
                <a:cs typeface="Calibri"/>
              </a:rPr>
              <a:t>Immersive Endpoint</a:t>
            </a:r>
            <a:endParaRPr lang="en-US" sz="1050" b="1" dirty="0">
              <a:solidFill>
                <a:prstClr val="black"/>
              </a:solidFill>
              <a:latin typeface="Calibri"/>
              <a:cs typeface="Calibri"/>
            </a:endParaRPr>
          </a:p>
        </p:txBody>
      </p:sp>
      <p:sp>
        <p:nvSpPr>
          <p:cNvPr id="75" name="TextBox 74"/>
          <p:cNvSpPr txBox="1"/>
          <p:nvPr/>
        </p:nvSpPr>
        <p:spPr>
          <a:xfrm>
            <a:off x="8116576" y="2802202"/>
            <a:ext cx="994425" cy="415498"/>
          </a:xfrm>
          <a:prstGeom prst="rect">
            <a:avLst/>
          </a:prstGeom>
          <a:noFill/>
        </p:spPr>
        <p:txBody>
          <a:bodyPr wrap="square" rtlCol="0">
            <a:spAutoFit/>
          </a:bodyPr>
          <a:lstStyle/>
          <a:p>
            <a:pPr algn="ctr" defTabSz="457200"/>
            <a:r>
              <a:rPr lang="en-US" sz="1050" b="1" dirty="0">
                <a:solidFill>
                  <a:prstClr val="black"/>
                </a:solidFill>
                <a:latin typeface="Calibri"/>
                <a:cs typeface="Calibri"/>
              </a:rPr>
              <a:t>Video Endpoints</a:t>
            </a:r>
          </a:p>
        </p:txBody>
      </p:sp>
      <p:pic>
        <p:nvPicPr>
          <p:cNvPr id="76" name="Picture 75"/>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128833" y="3694296"/>
            <a:ext cx="601703" cy="355381"/>
          </a:xfrm>
          <a:prstGeom prst="rect">
            <a:avLst/>
          </a:prstGeom>
        </p:spPr>
      </p:pic>
      <p:sp>
        <p:nvSpPr>
          <p:cNvPr id="77" name="TextBox 76"/>
          <p:cNvSpPr txBox="1"/>
          <p:nvPr/>
        </p:nvSpPr>
        <p:spPr>
          <a:xfrm>
            <a:off x="4794828" y="4021430"/>
            <a:ext cx="1146456" cy="577081"/>
          </a:xfrm>
          <a:prstGeom prst="rect">
            <a:avLst/>
          </a:prstGeom>
          <a:noFill/>
        </p:spPr>
        <p:txBody>
          <a:bodyPr wrap="square" rtlCol="0">
            <a:spAutoFit/>
          </a:bodyPr>
          <a:lstStyle/>
          <a:p>
            <a:pPr algn="ctr" defTabSz="457200"/>
            <a:r>
              <a:rPr lang="en-US" sz="1050" b="1" dirty="0">
                <a:solidFill>
                  <a:prstClr val="black"/>
                </a:solidFill>
                <a:latin typeface="Calibri"/>
                <a:cs typeface="Calibri"/>
              </a:rPr>
              <a:t>Tele Presence</a:t>
            </a:r>
          </a:p>
          <a:p>
            <a:pPr algn="ctr" defTabSz="457200"/>
            <a:r>
              <a:rPr lang="en-US" sz="1050" b="1" dirty="0">
                <a:solidFill>
                  <a:prstClr val="black"/>
                </a:solidFill>
                <a:latin typeface="Calibri"/>
                <a:cs typeface="Calibri"/>
              </a:rPr>
              <a:t>Manager </a:t>
            </a:r>
          </a:p>
          <a:p>
            <a:pPr algn="ctr" defTabSz="457200"/>
            <a:endParaRPr lang="en-US" sz="1050" b="1" dirty="0">
              <a:solidFill>
                <a:prstClr val="black"/>
              </a:solidFill>
              <a:latin typeface="Calibri"/>
              <a:cs typeface="Calibri"/>
            </a:endParaRPr>
          </a:p>
        </p:txBody>
      </p:sp>
      <p:cxnSp>
        <p:nvCxnSpPr>
          <p:cNvPr id="78" name="Straight Connector 77"/>
          <p:cNvCxnSpPr/>
          <p:nvPr/>
        </p:nvCxnSpPr>
        <p:spPr>
          <a:xfrm flipH="1">
            <a:off x="6497782" y="1305993"/>
            <a:ext cx="747326" cy="846491"/>
          </a:xfrm>
          <a:prstGeom prst="line">
            <a:avLst/>
          </a:prstGeom>
          <a:ln w="19050" cmpd="sng">
            <a:prstDash val="dot"/>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H="1">
            <a:off x="6497782" y="2170626"/>
            <a:ext cx="747327" cy="321954"/>
          </a:xfrm>
          <a:prstGeom prst="line">
            <a:avLst/>
          </a:prstGeom>
          <a:ln w="19050" cmpd="sng">
            <a:prstDash val="dot"/>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H="1" flipV="1">
            <a:off x="6497782" y="2764922"/>
            <a:ext cx="807470" cy="80530"/>
          </a:xfrm>
          <a:prstGeom prst="line">
            <a:avLst/>
          </a:prstGeom>
          <a:ln w="19050" cmpd="sng">
            <a:prstDash val="dot"/>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flipH="1" flipV="1">
            <a:off x="6497782" y="3116210"/>
            <a:ext cx="807469" cy="550878"/>
          </a:xfrm>
          <a:prstGeom prst="line">
            <a:avLst/>
          </a:prstGeom>
          <a:ln w="19050" cmpd="sng">
            <a:prstDash val="dot"/>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4958695" y="2057760"/>
            <a:ext cx="613066" cy="253916"/>
          </a:xfrm>
          <a:prstGeom prst="rect">
            <a:avLst/>
          </a:prstGeom>
          <a:noFill/>
        </p:spPr>
        <p:txBody>
          <a:bodyPr wrap="square" rtlCol="0">
            <a:spAutoFit/>
          </a:bodyPr>
          <a:lstStyle/>
          <a:p>
            <a:pPr algn="ctr" defTabSz="457200"/>
            <a:r>
              <a:rPr lang="en-US" sz="1050" b="1" dirty="0" smtClean="0">
                <a:solidFill>
                  <a:prstClr val="black"/>
                </a:solidFill>
                <a:latin typeface="Calibri"/>
                <a:cs typeface="Calibri"/>
              </a:rPr>
              <a:t>SBC</a:t>
            </a:r>
            <a:endParaRPr lang="en-US" sz="1050" b="1" dirty="0">
              <a:solidFill>
                <a:prstClr val="black"/>
              </a:solidFill>
              <a:latin typeface="Calibri"/>
              <a:cs typeface="Calibri"/>
            </a:endParaRPr>
          </a:p>
        </p:txBody>
      </p:sp>
      <p:sp>
        <p:nvSpPr>
          <p:cNvPr id="85" name="TextBox 84"/>
          <p:cNvSpPr txBox="1"/>
          <p:nvPr/>
        </p:nvSpPr>
        <p:spPr>
          <a:xfrm>
            <a:off x="4917691" y="3156232"/>
            <a:ext cx="695074" cy="253916"/>
          </a:xfrm>
          <a:prstGeom prst="rect">
            <a:avLst/>
          </a:prstGeom>
          <a:noFill/>
        </p:spPr>
        <p:txBody>
          <a:bodyPr wrap="square" rtlCol="0">
            <a:spAutoFit/>
          </a:bodyPr>
          <a:lstStyle/>
          <a:p>
            <a:pPr algn="ctr" defTabSz="457200"/>
            <a:r>
              <a:rPr lang="en-US" sz="1050" b="1" dirty="0" smtClean="0">
                <a:solidFill>
                  <a:prstClr val="black"/>
                </a:solidFill>
                <a:latin typeface="Calibri"/>
                <a:cs typeface="Calibri"/>
              </a:rPr>
              <a:t>CC</a:t>
            </a:r>
            <a:endParaRPr lang="en-US" sz="1050" b="1" dirty="0">
              <a:solidFill>
                <a:prstClr val="black"/>
              </a:solidFill>
              <a:latin typeface="Calibri"/>
              <a:cs typeface="Calibri"/>
            </a:endParaRPr>
          </a:p>
        </p:txBody>
      </p:sp>
      <p:cxnSp>
        <p:nvCxnSpPr>
          <p:cNvPr id="87" name="Straight Connector 86"/>
          <p:cNvCxnSpPr/>
          <p:nvPr/>
        </p:nvCxnSpPr>
        <p:spPr>
          <a:xfrm>
            <a:off x="127002" y="713428"/>
            <a:ext cx="8917213"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0" name="Rounded Rectangle 59"/>
          <p:cNvSpPr/>
          <p:nvPr/>
        </p:nvSpPr>
        <p:spPr>
          <a:xfrm>
            <a:off x="592704" y="4032872"/>
            <a:ext cx="1533336" cy="663819"/>
          </a:xfrm>
          <a:prstGeom prst="roundRect">
            <a:avLst>
              <a:gd name="adj" fmla="val 6034"/>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18288" bIns="18288" rtlCol="0" anchor="ctr" anchorCtr="0"/>
          <a:lstStyle/>
          <a:p>
            <a:pPr algn="ctr" defTabSz="457200">
              <a:lnSpc>
                <a:spcPct val="80000"/>
              </a:lnSpc>
            </a:pPr>
            <a:r>
              <a:rPr lang="en-US" sz="1500" b="1" dirty="0" smtClean="0">
                <a:solidFill>
                  <a:prstClr val="white"/>
                </a:solidFill>
                <a:effectLst>
                  <a:outerShdw blurRad="50800" dist="38100" dir="2700000" algn="tl" rotWithShape="0">
                    <a:prstClr val="black">
                      <a:alpha val="40000"/>
                    </a:prstClr>
                  </a:outerShdw>
                </a:effectLst>
                <a:latin typeface="Calibri"/>
                <a:cs typeface="Calibri"/>
              </a:rPr>
              <a:t>Fusion</a:t>
            </a:r>
            <a:endParaRPr lang="en-US" sz="1500" b="1" dirty="0">
              <a:solidFill>
                <a:prstClr val="white"/>
              </a:solidFill>
              <a:effectLst>
                <a:outerShdw blurRad="50800" dist="38100" dir="2700000" algn="tl" rotWithShape="0">
                  <a:prstClr val="black">
                    <a:alpha val="40000"/>
                  </a:prstClr>
                </a:outerShdw>
              </a:effectLst>
              <a:latin typeface="Calibri"/>
              <a:cs typeface="Calibri"/>
            </a:endParaRPr>
          </a:p>
          <a:p>
            <a:pPr algn="ctr" defTabSz="457200">
              <a:lnSpc>
                <a:spcPct val="80000"/>
              </a:lnSpc>
            </a:pPr>
            <a:r>
              <a:rPr lang="en-US" sz="1500" b="1" dirty="0" smtClean="0">
                <a:solidFill>
                  <a:prstClr val="white"/>
                </a:solidFill>
                <a:effectLst>
                  <a:outerShdw blurRad="50800" dist="38100" dir="2700000" algn="tl" rotWithShape="0">
                    <a:prstClr val="black">
                      <a:alpha val="40000"/>
                    </a:prstClr>
                  </a:outerShdw>
                </a:effectLst>
                <a:latin typeface="Calibri"/>
                <a:cs typeface="Calibri"/>
              </a:rPr>
              <a:t>SDKs for Client Applications</a:t>
            </a:r>
            <a:endParaRPr lang="en-US" sz="1500" b="1" dirty="0">
              <a:solidFill>
                <a:prstClr val="white"/>
              </a:solidFill>
              <a:effectLst>
                <a:outerShdw blurRad="50800" dist="38100" dir="2700000" algn="tl" rotWithShape="0">
                  <a:prstClr val="black">
                    <a:alpha val="40000"/>
                  </a:prstClr>
                </a:outerShdw>
              </a:effectLst>
              <a:latin typeface="Calibri"/>
              <a:cs typeface="Calibri"/>
            </a:endParaRPr>
          </a:p>
        </p:txBody>
      </p:sp>
      <p:sp>
        <p:nvSpPr>
          <p:cNvPr id="65" name="Rounded Rectangle 64"/>
          <p:cNvSpPr/>
          <p:nvPr/>
        </p:nvSpPr>
        <p:spPr>
          <a:xfrm>
            <a:off x="2952521" y="1685287"/>
            <a:ext cx="1533336" cy="419806"/>
          </a:xfrm>
          <a:prstGeom prst="roundRect">
            <a:avLst>
              <a:gd name="adj" fmla="val 6034"/>
            </a:avLst>
          </a:prstGeom>
          <a:solidFill>
            <a:schemeClr val="tx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18288" bIns="18288" rtlCol="0" anchor="ctr" anchorCtr="0"/>
          <a:lstStyle/>
          <a:p>
            <a:pPr algn="ctr" defTabSz="457200">
              <a:lnSpc>
                <a:spcPct val="80000"/>
              </a:lnSpc>
            </a:pPr>
            <a:r>
              <a:rPr lang="en-US" sz="1500" b="1" dirty="0" smtClean="0">
                <a:solidFill>
                  <a:prstClr val="white"/>
                </a:solidFill>
                <a:effectLst>
                  <a:outerShdw blurRad="50800" dist="38100" dir="2700000" algn="tl" rotWithShape="0">
                    <a:prstClr val="black">
                      <a:alpha val="40000"/>
                    </a:prstClr>
                  </a:outerShdw>
                </a:effectLst>
                <a:latin typeface="Calibri"/>
                <a:cs typeface="Calibri"/>
              </a:rPr>
              <a:t>Fusion</a:t>
            </a:r>
            <a:endParaRPr lang="en-US" sz="1500" b="1" dirty="0">
              <a:solidFill>
                <a:prstClr val="white"/>
              </a:solidFill>
              <a:effectLst>
                <a:outerShdw blurRad="50800" dist="38100" dir="2700000" algn="tl" rotWithShape="0">
                  <a:prstClr val="black">
                    <a:alpha val="40000"/>
                  </a:prstClr>
                </a:outerShdw>
              </a:effectLst>
              <a:latin typeface="Calibri"/>
              <a:cs typeface="Calibri"/>
            </a:endParaRPr>
          </a:p>
          <a:p>
            <a:pPr algn="ctr" defTabSz="457200">
              <a:lnSpc>
                <a:spcPct val="80000"/>
              </a:lnSpc>
            </a:pPr>
            <a:r>
              <a:rPr lang="en-US" sz="1500" b="1" dirty="0" smtClean="0">
                <a:solidFill>
                  <a:prstClr val="white"/>
                </a:solidFill>
                <a:effectLst>
                  <a:outerShdw blurRad="50800" dist="38100" dir="2700000" algn="tl" rotWithShape="0">
                    <a:prstClr val="black">
                      <a:alpha val="40000"/>
                    </a:prstClr>
                  </a:outerShdw>
                </a:effectLst>
                <a:latin typeface="Calibri"/>
                <a:cs typeface="Calibri"/>
              </a:rPr>
              <a:t>Web Gateway</a:t>
            </a:r>
            <a:endParaRPr lang="en-US" sz="1500" b="1" dirty="0">
              <a:solidFill>
                <a:prstClr val="white"/>
              </a:solidFill>
              <a:effectLst>
                <a:outerShdw blurRad="50800" dist="38100" dir="2700000" algn="tl" rotWithShape="0">
                  <a:prstClr val="black">
                    <a:alpha val="40000"/>
                  </a:prstClr>
                </a:outerShdw>
              </a:effectLst>
              <a:latin typeface="Calibri"/>
              <a:cs typeface="Calibri"/>
            </a:endParaRPr>
          </a:p>
        </p:txBody>
      </p:sp>
      <p:sp>
        <p:nvSpPr>
          <p:cNvPr id="2" name="Rounded Rectangle 1"/>
          <p:cNvSpPr/>
          <p:nvPr/>
        </p:nvSpPr>
        <p:spPr>
          <a:xfrm>
            <a:off x="2867891" y="1176357"/>
            <a:ext cx="1702596" cy="1588566"/>
          </a:xfrm>
          <a:prstGeom prst="roundRect">
            <a:avLst>
              <a:gd name="adj" fmla="val 4677"/>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tIns="18288" rtlCol="0" anchor="t" anchorCtr="0"/>
          <a:lstStyle/>
          <a:p>
            <a:pPr algn="ctr"/>
            <a:r>
              <a:rPr lang="en-US" sz="1400" dirty="0" smtClean="0">
                <a:solidFill>
                  <a:schemeClr val="tx2"/>
                </a:solidFill>
              </a:rPr>
              <a:t>App Server Cluster (Green Zone)</a:t>
            </a:r>
            <a:endParaRPr lang="en-US" sz="1400" dirty="0">
              <a:solidFill>
                <a:schemeClr val="tx2"/>
              </a:solidFill>
            </a:endParaRPr>
          </a:p>
        </p:txBody>
      </p:sp>
      <p:pic>
        <p:nvPicPr>
          <p:cNvPr id="62" name="Picture 24" descr="C:\Users\tsbutme\Desktop\256 Icons in Grey and Blue\Tablet_256.pn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rot="5400000">
            <a:off x="1025785" y="1769429"/>
            <a:ext cx="994602" cy="994602"/>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5" descr="C:\Users\tsbutme\Desktop\256 Icons in Grey and Blue\Smartphone_256.png"/>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389750" y="2162930"/>
            <a:ext cx="871058" cy="87105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9" descr="C:\Users\tsbutme\Desktop\256 Icons in Grey and Blue\30059_Device_laptop_3145_unknown_256.pn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708900" y="2288895"/>
            <a:ext cx="975238" cy="975238"/>
          </a:xfrm>
          <a:prstGeom prst="rect">
            <a:avLst/>
          </a:prstGeom>
          <a:noFill/>
          <a:extLst>
            <a:ext uri="{909E8E84-426E-40DD-AFC4-6F175D3DCCD1}">
              <a14:hiddenFill xmlns:a14="http://schemas.microsoft.com/office/drawing/2010/main">
                <a:solidFill>
                  <a:srgbClr val="FFFFFF"/>
                </a:solidFill>
              </a14:hiddenFill>
            </a:ext>
          </a:extLst>
        </p:spPr>
      </p:pic>
      <p:sp>
        <p:nvSpPr>
          <p:cNvPr id="72" name="Rectangle 71"/>
          <p:cNvSpPr/>
          <p:nvPr/>
        </p:nvSpPr>
        <p:spPr>
          <a:xfrm>
            <a:off x="1030100" y="3581714"/>
            <a:ext cx="719299" cy="276999"/>
          </a:xfrm>
          <a:prstGeom prst="rect">
            <a:avLst/>
          </a:prstGeom>
        </p:spPr>
        <p:txBody>
          <a:bodyPr wrap="none">
            <a:spAutoFit/>
          </a:bodyPr>
          <a:lstStyle/>
          <a:p>
            <a:pPr algn="ctr"/>
            <a:r>
              <a:rPr lang="en-GB" sz="1200" b="1" dirty="0" smtClean="0">
                <a:solidFill>
                  <a:schemeClr val="accent2">
                    <a:lumMod val="75000"/>
                  </a:schemeClr>
                </a:solidFill>
                <a:cs typeface="CiscoSansTT"/>
              </a:rPr>
              <a:t>WebRTC</a:t>
            </a:r>
          </a:p>
        </p:txBody>
      </p:sp>
      <p:pic>
        <p:nvPicPr>
          <p:cNvPr id="80" name="Picture 79"/>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713579" y="3219389"/>
            <a:ext cx="362325" cy="362325"/>
          </a:xfrm>
          <a:prstGeom prst="rect">
            <a:avLst/>
          </a:prstGeom>
        </p:spPr>
      </p:pic>
      <p:pic>
        <p:nvPicPr>
          <p:cNvPr id="83" name="Picture 82"/>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684290" y="3243930"/>
            <a:ext cx="341495" cy="316851"/>
          </a:xfrm>
          <a:prstGeom prst="rect">
            <a:avLst/>
          </a:prstGeom>
        </p:spPr>
      </p:pic>
      <p:pic>
        <p:nvPicPr>
          <p:cNvPr id="88" name="Picture 87"/>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1026649" y="3257667"/>
            <a:ext cx="337303" cy="324047"/>
          </a:xfrm>
          <a:prstGeom prst="rect">
            <a:avLst/>
          </a:prstGeom>
        </p:spPr>
      </p:pic>
      <p:pic>
        <p:nvPicPr>
          <p:cNvPr id="89" name="Picture 88"/>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1357852" y="3205054"/>
            <a:ext cx="369095" cy="369095"/>
          </a:xfrm>
          <a:prstGeom prst="rect">
            <a:avLst/>
          </a:prstGeom>
        </p:spPr>
      </p:pic>
      <p:pic>
        <p:nvPicPr>
          <p:cNvPr id="90" name="Picture 89"/>
          <p:cNvPicPr>
            <a:picLocks noChangeAspect="1"/>
          </p:cNvPicPr>
          <p:nvPr/>
        </p:nvPicPr>
        <p:blipFill rotWithShape="1">
          <a:blip r:embed="rId23" cstate="email">
            <a:extLst>
              <a:ext uri="{28A0092B-C50C-407E-A947-70E740481C1C}">
                <a14:useLocalDpi xmlns:a14="http://schemas.microsoft.com/office/drawing/2010/main"/>
              </a:ext>
            </a:extLst>
          </a:blip>
          <a:srcRect/>
          <a:stretch/>
        </p:blipFill>
        <p:spPr>
          <a:xfrm>
            <a:off x="1578273" y="1624539"/>
            <a:ext cx="234594" cy="289780"/>
          </a:xfrm>
          <a:prstGeom prst="rect">
            <a:avLst/>
          </a:prstGeom>
        </p:spPr>
      </p:pic>
      <p:pic>
        <p:nvPicPr>
          <p:cNvPr id="91" name="Picture 90"/>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1249766" y="1708628"/>
            <a:ext cx="279968" cy="163315"/>
          </a:xfrm>
          <a:prstGeom prst="rect">
            <a:avLst/>
          </a:prstGeom>
        </p:spPr>
      </p:pic>
    </p:spTree>
    <p:extLst>
      <p:ext uri="{BB962C8B-B14F-4D97-AF65-F5344CB8AC3E}">
        <p14:creationId xmlns:p14="http://schemas.microsoft.com/office/powerpoint/2010/main" val="30821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par>
                                <p:cTn id="14" presetID="10" presetClass="entr" presetSubtype="0"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fade">
                                      <p:cBhvr>
                                        <p:cTn id="19" dur="500"/>
                                        <p:tgtEl>
                                          <p:spTgt spid="84"/>
                                        </p:tgtEl>
                                      </p:cBhvr>
                                    </p:animEffect>
                                  </p:childTnLst>
                                </p:cTn>
                              </p:par>
                              <p:par>
                                <p:cTn id="20" presetID="10" presetClass="entr" presetSubtype="0"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fade">
                                      <p:cBhvr>
                                        <p:cTn id="25" dur="500"/>
                                        <p:tgtEl>
                                          <p:spTgt spid="63"/>
                                        </p:tgtEl>
                                      </p:cBhvr>
                                    </p:animEffect>
                                  </p:childTnLst>
                                </p:cTn>
                              </p:par>
                              <p:par>
                                <p:cTn id="26" presetID="10" presetClass="entr" presetSubtype="0" fill="hold"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fade">
                                      <p:cBhvr>
                                        <p:cTn id="31" dur="500"/>
                                        <p:tgtEl>
                                          <p:spTgt spid="85"/>
                                        </p:tgtEl>
                                      </p:cBhvr>
                                    </p:animEffect>
                                  </p:childTnLst>
                                </p:cTn>
                              </p:par>
                              <p:par>
                                <p:cTn id="32" presetID="10" presetClass="entr" presetSubtype="0" fill="hold" nodeType="with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500"/>
                                        <p:tgtEl>
                                          <p:spTgt spid="67"/>
                                        </p:tgtEl>
                                      </p:cBhvr>
                                    </p:animEffect>
                                  </p:childTnLst>
                                </p:cTn>
                              </p:par>
                              <p:par>
                                <p:cTn id="35" presetID="10" presetClass="entr" presetSubtype="0" fill="hold" nodeType="with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fade">
                                      <p:cBhvr>
                                        <p:cTn id="37" dur="500"/>
                                        <p:tgtEl>
                                          <p:spTgt spid="7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fade">
                                      <p:cBhvr>
                                        <p:cTn id="40" dur="500"/>
                                        <p:tgtEl>
                                          <p:spTgt spid="6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fade">
                                      <p:cBhvr>
                                        <p:cTn id="43" dur="500"/>
                                        <p:tgtEl>
                                          <p:spTgt spid="77"/>
                                        </p:tgtEl>
                                      </p:cBhvr>
                                    </p:animEffect>
                                  </p:childTnLst>
                                </p:cTn>
                              </p:par>
                              <p:par>
                                <p:cTn id="44" presetID="10" presetClass="entr" presetSubtype="0" fill="hold" nodeType="with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fade">
                                      <p:cBhvr>
                                        <p:cTn id="46" dur="500"/>
                                        <p:tgtEl>
                                          <p:spTgt spid="68"/>
                                        </p:tgtEl>
                                      </p:cBhvr>
                                    </p:animEffect>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82"/>
                                        </p:tgtEl>
                                        <p:attrNameLst>
                                          <p:attrName>style.visibility</p:attrName>
                                        </p:attrNameLst>
                                      </p:cBhvr>
                                      <p:to>
                                        <p:strVal val="visible"/>
                                      </p:to>
                                    </p:set>
                                    <p:animEffect transition="in" filter="wipe(left)">
                                      <p:cBhvr>
                                        <p:cTn id="50" dur="500"/>
                                        <p:tgtEl>
                                          <p:spTgt spid="82"/>
                                        </p:tgtEl>
                                      </p:cBhvr>
                                    </p:animEffect>
                                  </p:childTnLst>
                                </p:cTn>
                              </p:par>
                              <p:par>
                                <p:cTn id="51" presetID="22" presetClass="entr" presetSubtype="8" fill="hold" nodeType="withEffect">
                                  <p:stCondLst>
                                    <p:cond delay="0"/>
                                  </p:stCondLst>
                                  <p:childTnLst>
                                    <p:set>
                                      <p:cBhvr>
                                        <p:cTn id="52" dur="1" fill="hold">
                                          <p:stCondLst>
                                            <p:cond delay="0"/>
                                          </p:stCondLst>
                                        </p:cTn>
                                        <p:tgtEl>
                                          <p:spTgt spid="81"/>
                                        </p:tgtEl>
                                        <p:attrNameLst>
                                          <p:attrName>style.visibility</p:attrName>
                                        </p:attrNameLst>
                                      </p:cBhvr>
                                      <p:to>
                                        <p:strVal val="visible"/>
                                      </p:to>
                                    </p:set>
                                    <p:animEffect transition="in" filter="wipe(left)">
                                      <p:cBhvr>
                                        <p:cTn id="53" dur="500"/>
                                        <p:tgtEl>
                                          <p:spTgt spid="81"/>
                                        </p:tgtEl>
                                      </p:cBhvr>
                                    </p:animEffect>
                                  </p:childTnLst>
                                </p:cTn>
                              </p:par>
                              <p:par>
                                <p:cTn id="54" presetID="22" presetClass="entr" presetSubtype="8" fill="hold" nodeType="withEffect">
                                  <p:stCondLst>
                                    <p:cond delay="0"/>
                                  </p:stCondLst>
                                  <p:childTnLst>
                                    <p:set>
                                      <p:cBhvr>
                                        <p:cTn id="55" dur="1" fill="hold">
                                          <p:stCondLst>
                                            <p:cond delay="0"/>
                                          </p:stCondLst>
                                        </p:cTn>
                                        <p:tgtEl>
                                          <p:spTgt spid="79"/>
                                        </p:tgtEl>
                                        <p:attrNameLst>
                                          <p:attrName>style.visibility</p:attrName>
                                        </p:attrNameLst>
                                      </p:cBhvr>
                                      <p:to>
                                        <p:strVal val="visible"/>
                                      </p:to>
                                    </p:set>
                                    <p:animEffect transition="in" filter="wipe(left)">
                                      <p:cBhvr>
                                        <p:cTn id="56" dur="500"/>
                                        <p:tgtEl>
                                          <p:spTgt spid="79"/>
                                        </p:tgtEl>
                                      </p:cBhvr>
                                    </p:animEffect>
                                  </p:childTnLst>
                                </p:cTn>
                              </p:par>
                              <p:par>
                                <p:cTn id="57" presetID="22" presetClass="entr" presetSubtype="8" fill="hold" nodeType="with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left)">
                                      <p:cBhvr>
                                        <p:cTn id="59" dur="500"/>
                                        <p:tgtEl>
                                          <p:spTgt spid="78"/>
                                        </p:tgtEl>
                                      </p:cBhvr>
                                    </p:animEffect>
                                  </p:childTnLst>
                                </p:cTn>
                              </p:par>
                            </p:childTnLst>
                          </p:cTn>
                        </p:par>
                        <p:par>
                          <p:cTn id="60" fill="hold">
                            <p:stCondLst>
                              <p:cond delay="1000"/>
                            </p:stCondLst>
                            <p:childTnLst>
                              <p:par>
                                <p:cTn id="61" presetID="10" presetClass="entr" presetSubtype="0"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0"/>
                                        </p:tgtEl>
                                        <p:attrNameLst>
                                          <p:attrName>style.visibility</p:attrName>
                                        </p:attrNameLst>
                                      </p:cBhvr>
                                      <p:to>
                                        <p:strVal val="visible"/>
                                      </p:to>
                                    </p:set>
                                    <p:animEffect transition="in" filter="fade">
                                      <p:cBhvr>
                                        <p:cTn id="66" dur="500"/>
                                        <p:tgtEl>
                                          <p:spTgt spid="70"/>
                                        </p:tgtEl>
                                      </p:cBhvr>
                                    </p:animEffect>
                                  </p:childTnLst>
                                </p:cTn>
                              </p:par>
                              <p:par>
                                <p:cTn id="67" presetID="10" presetClass="entr" presetSubtype="0" fill="hold" nodeType="with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500"/>
                                        <p:tgtEl>
                                          <p:spTgt spid="4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fade">
                                      <p:cBhvr>
                                        <p:cTn id="72" dur="500"/>
                                        <p:tgtEl>
                                          <p:spTgt spid="73"/>
                                        </p:tgtEl>
                                      </p:cBhvr>
                                    </p:animEffect>
                                  </p:childTnLst>
                                </p:cTn>
                              </p:par>
                              <p:par>
                                <p:cTn id="73" presetID="10" presetClass="entr" presetSubtype="0" fill="hold" nodeType="with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fade">
                                      <p:cBhvr>
                                        <p:cTn id="75" dur="500"/>
                                        <p:tgtEl>
                                          <p:spTgt spid="3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75"/>
                                        </p:tgtEl>
                                        <p:attrNameLst>
                                          <p:attrName>style.visibility</p:attrName>
                                        </p:attrNameLst>
                                      </p:cBhvr>
                                      <p:to>
                                        <p:strVal val="visible"/>
                                      </p:to>
                                    </p:set>
                                    <p:animEffect transition="in" filter="fade">
                                      <p:cBhvr>
                                        <p:cTn id="78" dur="500"/>
                                        <p:tgtEl>
                                          <p:spTgt spid="7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500"/>
                                        <p:tgtEl>
                                          <p:spTgt spid="74"/>
                                        </p:tgtEl>
                                      </p:cBhvr>
                                    </p:animEffect>
                                  </p:childTnLst>
                                </p:cTn>
                              </p:par>
                              <p:par>
                                <p:cTn id="82" presetID="10" presetClass="entr" presetSubtype="0" fill="hold" nodeType="with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fade">
                                      <p:cBhvr>
                                        <p:cTn id="84" dur="500"/>
                                        <p:tgtEl>
                                          <p:spTgt spid="37"/>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nodeType="click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wipe(up)">
                                      <p:cBhvr>
                                        <p:cTn id="89" dur="500"/>
                                        <p:tgtEl>
                                          <p:spTgt spid="42"/>
                                        </p:tgtEl>
                                      </p:cBhvr>
                                    </p:animEffect>
                                  </p:childTnLst>
                                </p:cTn>
                              </p:par>
                              <p:par>
                                <p:cTn id="90" presetID="22" presetClass="entr" presetSubtype="1" fill="hold" nodeType="with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500"/>
                            </p:stCondLst>
                            <p:childTnLst>
                              <p:par>
                                <p:cTn id="94" presetID="10"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500"/>
                                        <p:tgtEl>
                                          <p:spTgt spid="33"/>
                                        </p:tgtEl>
                                      </p:cBhvr>
                                    </p:animEffect>
                                  </p:childTnLst>
                                </p:cTn>
                              </p:par>
                            </p:childTnLst>
                          </p:cTn>
                        </p:par>
                        <p:par>
                          <p:cTn id="97" fill="hold">
                            <p:stCondLst>
                              <p:cond delay="1000"/>
                            </p:stCondLst>
                            <p:childTnLst>
                              <p:par>
                                <p:cTn id="98" presetID="10" presetClass="entr" presetSubtype="0" fill="hold" grpId="0" nodeType="afterEffect">
                                  <p:stCondLst>
                                    <p:cond delay="0"/>
                                  </p:stCondLst>
                                  <p:childTnLst>
                                    <p:set>
                                      <p:cBhvr>
                                        <p:cTn id="99" dur="1" fill="hold">
                                          <p:stCondLst>
                                            <p:cond delay="0"/>
                                          </p:stCondLst>
                                        </p:cTn>
                                        <p:tgtEl>
                                          <p:spTgt spid="64"/>
                                        </p:tgtEl>
                                        <p:attrNameLst>
                                          <p:attrName>style.visibility</p:attrName>
                                        </p:attrNameLst>
                                      </p:cBhvr>
                                      <p:to>
                                        <p:strVal val="visible"/>
                                      </p:to>
                                    </p:set>
                                    <p:animEffect transition="in" filter="fade">
                                      <p:cBhvr>
                                        <p:cTn id="100" dur="500"/>
                                        <p:tgtEl>
                                          <p:spTgt spid="64"/>
                                        </p:tgtEl>
                                      </p:cBhvr>
                                    </p:animEffect>
                                  </p:childTnLst>
                                </p:cTn>
                              </p:par>
                            </p:childTnLst>
                          </p:cTn>
                        </p:par>
                        <p:par>
                          <p:cTn id="101" fill="hold">
                            <p:stCondLst>
                              <p:cond delay="1500"/>
                            </p:stCondLst>
                            <p:childTnLst>
                              <p:par>
                                <p:cTn id="102" presetID="10" presetClass="entr" presetSubtype="0"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Effect transition="in" filter="fade">
                                      <p:cBhvr>
                                        <p:cTn id="104" dur="500"/>
                                        <p:tgtEl>
                                          <p:spTgt spid="60"/>
                                        </p:tgtEl>
                                      </p:cBhvr>
                                    </p:animEffect>
                                  </p:childTnLst>
                                </p:cTn>
                              </p:par>
                              <p:par>
                                <p:cTn id="105" presetID="10" presetClass="entr" presetSubtype="0" fill="hold" nodeType="withEffect">
                                  <p:stCondLst>
                                    <p:cond delay="0"/>
                                  </p:stCondLst>
                                  <p:childTnLst>
                                    <p:set>
                                      <p:cBhvr>
                                        <p:cTn id="106" dur="1" fill="hold">
                                          <p:stCondLst>
                                            <p:cond delay="0"/>
                                          </p:stCondLst>
                                        </p:cTn>
                                        <p:tgtEl>
                                          <p:spTgt spid="7"/>
                                        </p:tgtEl>
                                        <p:attrNameLst>
                                          <p:attrName>style.visibility</p:attrName>
                                        </p:attrNameLst>
                                      </p:cBhvr>
                                      <p:to>
                                        <p:strVal val="visible"/>
                                      </p:to>
                                    </p:set>
                                    <p:animEffect transition="in" filter="fade">
                                      <p:cBhvr>
                                        <p:cTn id="107" dur="500"/>
                                        <p:tgtEl>
                                          <p:spTgt spid="7"/>
                                        </p:tgtEl>
                                      </p:cBhvr>
                                    </p:animEffect>
                                  </p:childTnLst>
                                </p:cTn>
                              </p:par>
                            </p:childTnLst>
                          </p:cTn>
                        </p:par>
                        <p:par>
                          <p:cTn id="108" fill="hold">
                            <p:stCondLst>
                              <p:cond delay="2000"/>
                            </p:stCondLst>
                            <p:childTnLst>
                              <p:par>
                                <p:cTn id="109" presetID="10"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500"/>
                                        <p:tgtEl>
                                          <p:spTgt spid="65"/>
                                        </p:tgtEl>
                                      </p:cBhvr>
                                    </p:animEffect>
                                  </p:childTnLst>
                                </p:cTn>
                              </p:par>
                            </p:childTnLst>
                          </p:cTn>
                        </p:par>
                        <p:par>
                          <p:cTn id="112" fill="hold">
                            <p:stCondLst>
                              <p:cond delay="2500"/>
                            </p:stCondLst>
                            <p:childTnLst>
                              <p:par>
                                <p:cTn id="113" presetID="10" presetClass="entr" presetSubtype="0" fill="hold" grpId="0" nodeType="afterEffect">
                                  <p:stCondLst>
                                    <p:cond delay="0"/>
                                  </p:stCondLst>
                                  <p:childTnLst>
                                    <p:set>
                                      <p:cBhvr>
                                        <p:cTn id="114" dur="1" fill="hold">
                                          <p:stCondLst>
                                            <p:cond delay="0"/>
                                          </p:stCondLst>
                                        </p:cTn>
                                        <p:tgtEl>
                                          <p:spTgt spid="2"/>
                                        </p:tgtEl>
                                        <p:attrNameLst>
                                          <p:attrName>style.visibility</p:attrName>
                                        </p:attrNameLst>
                                      </p:cBhvr>
                                      <p:to>
                                        <p:strVal val="visible"/>
                                      </p:to>
                                    </p:set>
                                    <p:animEffect transition="in" filter="fade">
                                      <p:cBhvr>
                                        <p:cTn id="1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57" grpId="0"/>
      <p:bldP spid="61" grpId="0"/>
      <p:bldP spid="63" grpId="0"/>
      <p:bldP spid="64" grpId="0" animBg="1"/>
      <p:bldP spid="69" grpId="0"/>
      <p:bldP spid="70" grpId="0"/>
      <p:bldP spid="73" grpId="0"/>
      <p:bldP spid="74" grpId="0"/>
      <p:bldP spid="75" grpId="0"/>
      <p:bldP spid="77" grpId="0"/>
      <p:bldP spid="84" grpId="0"/>
      <p:bldP spid="85" grpId="0"/>
      <p:bldP spid="60" grpId="0" animBg="1"/>
      <p:bldP spid="65"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80199" y="4696925"/>
            <a:ext cx="3898938" cy="273844"/>
          </a:xfrm>
        </p:spPr>
        <p:txBody>
          <a:bodyPr/>
          <a:lstStyle/>
          <a:p>
            <a:r>
              <a:rPr lang="en-US" smtClean="0">
                <a:solidFill>
                  <a:prstClr val="white"/>
                </a:solidFill>
              </a:rPr>
              <a:t>CaféX Communications Confidential © 2014 – All Rights Reserved. </a:t>
            </a:r>
            <a:endParaRPr lang="en-US" dirty="0">
              <a:solidFill>
                <a:prstClr val="white"/>
              </a:solidFill>
            </a:endParaRPr>
          </a:p>
        </p:txBody>
      </p:sp>
      <p:sp>
        <p:nvSpPr>
          <p:cNvPr id="3" name="Slide Number Placeholder 2"/>
          <p:cNvSpPr>
            <a:spLocks noGrp="1"/>
          </p:cNvSpPr>
          <p:nvPr>
            <p:ph type="sldNum" sz="quarter" idx="12"/>
          </p:nvPr>
        </p:nvSpPr>
        <p:spPr>
          <a:xfrm>
            <a:off x="6833417" y="4696925"/>
            <a:ext cx="2133600" cy="273844"/>
          </a:xfrm>
        </p:spPr>
        <p:txBody>
          <a:bodyPr/>
          <a:lstStyle/>
          <a:p>
            <a:fld id="{0431C951-9D62-474D-B35D-66AB940D3B2F}" type="slidenum">
              <a:rPr lang="en-US" sz="1000">
                <a:solidFill>
                  <a:srgbClr val="FFFFFF"/>
                </a:solidFill>
              </a:rPr>
              <a:pPr/>
              <a:t>3</a:t>
            </a:fld>
            <a:endParaRPr lang="en-US" sz="1000" dirty="0">
              <a:solidFill>
                <a:srgbClr val="FFFFFF"/>
              </a:solidFill>
            </a:endParaRPr>
          </a:p>
        </p:txBody>
      </p:sp>
      <p:sp>
        <p:nvSpPr>
          <p:cNvPr id="13" name="Rectangle 12"/>
          <p:cNvSpPr/>
          <p:nvPr/>
        </p:nvSpPr>
        <p:spPr>
          <a:xfrm>
            <a:off x="0" y="0"/>
            <a:ext cx="9144000" cy="5143500"/>
          </a:xfrm>
          <a:prstGeom prst="rect">
            <a:avLst/>
          </a:prstGeom>
          <a:gradFill flip="none" rotWithShape="1">
            <a:gsLst>
              <a:gs pos="0">
                <a:srgbClr val="031227"/>
              </a:gs>
              <a:gs pos="100000">
                <a:srgbClr val="09387D"/>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smtClean="0"/>
          </a:p>
        </p:txBody>
      </p:sp>
      <p:sp>
        <p:nvSpPr>
          <p:cNvPr id="11" name="Rectangle 10"/>
          <p:cNvSpPr/>
          <p:nvPr/>
        </p:nvSpPr>
        <p:spPr>
          <a:xfrm>
            <a:off x="391523" y="213141"/>
            <a:ext cx="8385476" cy="4627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Web and mobile apps are the new face of customer engagement &amp; workforce collaboration</a:t>
            </a:r>
          </a:p>
        </p:txBody>
      </p:sp>
      <p:sp>
        <p:nvSpPr>
          <p:cNvPr id="12" name="Rectangle 11"/>
          <p:cNvSpPr/>
          <p:nvPr/>
        </p:nvSpPr>
        <p:spPr>
          <a:xfrm>
            <a:off x="391525" y="902677"/>
            <a:ext cx="2440236" cy="13093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dirty="0" smtClean="0">
                <a:solidFill>
                  <a:schemeClr val="bg1"/>
                </a:solidFill>
              </a:rPr>
              <a:t>BUT WHEN USERS NEED TO COMMUNICATE</a:t>
            </a:r>
            <a:endParaRPr lang="en-US" sz="2600" b="1" dirty="0">
              <a:solidFill>
                <a:schemeClr val="bg1"/>
              </a:solidFill>
            </a:endParaRPr>
          </a:p>
        </p:txBody>
      </p:sp>
      <p:sp>
        <p:nvSpPr>
          <p:cNvPr id="15" name="Rectangle 14"/>
          <p:cNvSpPr/>
          <p:nvPr/>
        </p:nvSpPr>
        <p:spPr>
          <a:xfrm>
            <a:off x="2997011" y="902677"/>
            <a:ext cx="5779987" cy="6224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High friction experience </a:t>
            </a:r>
            <a:r>
              <a:rPr lang="en-US" sz="1600" dirty="0" smtClean="0">
                <a:solidFill>
                  <a:schemeClr val="tx1"/>
                </a:solidFill>
              </a:rPr>
              <a:t>for app users, who must switch to another channel or download plugins &amp; software clients</a:t>
            </a:r>
            <a:endParaRPr lang="en-US" sz="1600" b="1" dirty="0">
              <a:solidFill>
                <a:schemeClr val="tx1"/>
              </a:solidFill>
            </a:endParaRPr>
          </a:p>
        </p:txBody>
      </p:sp>
      <p:sp>
        <p:nvSpPr>
          <p:cNvPr id="16" name="Rectangle 15"/>
          <p:cNvSpPr/>
          <p:nvPr/>
        </p:nvSpPr>
        <p:spPr>
          <a:xfrm>
            <a:off x="2997010" y="1589595"/>
            <a:ext cx="5779987" cy="6224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Disconnected journey </a:t>
            </a:r>
            <a:r>
              <a:rPr lang="en-US" sz="1600" dirty="0" smtClean="0">
                <a:solidFill>
                  <a:schemeClr val="tx1"/>
                </a:solidFill>
              </a:rPr>
              <a:t>as app context is not preserved, so users must repeat details and contact center, CRM &amp; IVR lack visibility </a:t>
            </a:r>
            <a:endParaRPr lang="en-US" sz="1600" dirty="0">
              <a:solidFill>
                <a:schemeClr val="tx1"/>
              </a:solidFill>
            </a:endParaRPr>
          </a:p>
        </p:txBody>
      </p:sp>
      <p:sp>
        <p:nvSpPr>
          <p:cNvPr id="17" name="Rectangle 16"/>
          <p:cNvSpPr/>
          <p:nvPr/>
        </p:nvSpPr>
        <p:spPr>
          <a:xfrm>
            <a:off x="391525" y="2447758"/>
            <a:ext cx="5153490" cy="53064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CaféX award winning software makes it simple to add contextual real-time communication to apps &amp; websites.</a:t>
            </a:r>
            <a:endParaRPr lang="en-US" sz="1600" b="1" dirty="0">
              <a:solidFill>
                <a:schemeClr val="bg1"/>
              </a:solidFill>
            </a:endParaRPr>
          </a:p>
        </p:txBody>
      </p:sp>
      <p:sp>
        <p:nvSpPr>
          <p:cNvPr id="18" name="Rectangle 17"/>
          <p:cNvSpPr/>
          <p:nvPr/>
        </p:nvSpPr>
        <p:spPr>
          <a:xfrm>
            <a:off x="391525" y="3112515"/>
            <a:ext cx="5153490" cy="1446298"/>
          </a:xfrm>
          <a:prstGeom prst="rect">
            <a:avLst/>
          </a:prstGeom>
          <a:solidFill>
            <a:schemeClr val="accent1">
              <a:lumMod val="40000"/>
              <a:lumOff val="60000"/>
            </a:schemeClr>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6213" indent="-176213">
              <a:spcAft>
                <a:spcPts val="400"/>
              </a:spcAft>
              <a:buFont typeface="Arial" panose="020B0604020202020204" pitchFamily="34" charset="0"/>
              <a:buChar char="•"/>
            </a:pPr>
            <a:r>
              <a:rPr lang="en-US" sz="1600" b="1" dirty="0" smtClean="0">
                <a:solidFill>
                  <a:schemeClr val="tx1"/>
                </a:solidFill>
              </a:rPr>
              <a:t>Plugin-less </a:t>
            </a:r>
            <a:r>
              <a:rPr lang="en-US" sz="1600" dirty="0" smtClean="0">
                <a:solidFill>
                  <a:schemeClr val="tx1"/>
                </a:solidFill>
              </a:rPr>
              <a:t>WebRTC HD audio, video &amp; chat in apps</a:t>
            </a:r>
          </a:p>
          <a:p>
            <a:pPr marL="176213" indent="-176213">
              <a:spcAft>
                <a:spcPts val="400"/>
              </a:spcAft>
              <a:buFont typeface="Arial" panose="020B0604020202020204" pitchFamily="34" charset="0"/>
              <a:buChar char="•"/>
            </a:pPr>
            <a:r>
              <a:rPr lang="en-US" sz="1600" b="1" dirty="0" smtClean="0">
                <a:solidFill>
                  <a:schemeClr val="tx1"/>
                </a:solidFill>
              </a:rPr>
              <a:t>Live Assist </a:t>
            </a:r>
            <a:r>
              <a:rPr lang="en-US" sz="1600" dirty="0" smtClean="0">
                <a:solidFill>
                  <a:schemeClr val="tx1"/>
                </a:solidFill>
              </a:rPr>
              <a:t>for co-browse, annotation &amp; file share in apps</a:t>
            </a:r>
          </a:p>
          <a:p>
            <a:pPr marL="176213" indent="-176213">
              <a:spcAft>
                <a:spcPts val="400"/>
              </a:spcAft>
              <a:buFont typeface="Arial" panose="020B0604020202020204" pitchFamily="34" charset="0"/>
              <a:buChar char="•"/>
            </a:pPr>
            <a:r>
              <a:rPr lang="en-US" sz="1600" b="1" dirty="0" smtClean="0">
                <a:solidFill>
                  <a:schemeClr val="tx1"/>
                </a:solidFill>
              </a:rPr>
              <a:t>Omnichannel </a:t>
            </a:r>
            <a:r>
              <a:rPr lang="en-US" sz="1600" dirty="0" smtClean="0">
                <a:solidFill>
                  <a:schemeClr val="tx1"/>
                </a:solidFill>
              </a:rPr>
              <a:t>relays app context to contact center for IVR bypass, callback and seamless cross-channel escalation</a:t>
            </a:r>
            <a:endParaRPr lang="en-US" sz="1600" b="1" dirty="0" smtClean="0">
              <a:solidFill>
                <a:schemeClr val="tx1"/>
              </a:solidFill>
            </a:endParaRPr>
          </a:p>
          <a:p>
            <a:pPr marL="176213" indent="-176213">
              <a:spcAft>
                <a:spcPts val="400"/>
              </a:spcAft>
              <a:buFont typeface="Arial" panose="020B0604020202020204" pitchFamily="34" charset="0"/>
              <a:buChar char="•"/>
            </a:pPr>
            <a:r>
              <a:rPr lang="en-US" sz="1600" b="1" dirty="0" smtClean="0">
                <a:solidFill>
                  <a:schemeClr val="tx1"/>
                </a:solidFill>
              </a:rPr>
              <a:t>Reuses </a:t>
            </a:r>
            <a:r>
              <a:rPr lang="en-US" sz="1600" dirty="0" smtClean="0">
                <a:solidFill>
                  <a:schemeClr val="tx1"/>
                </a:solidFill>
              </a:rPr>
              <a:t>existing apps &amp; collaboration infrastructure</a:t>
            </a:r>
          </a:p>
          <a:p>
            <a:pPr marL="176213" indent="-176213">
              <a:spcAft>
                <a:spcPts val="400"/>
              </a:spcAft>
              <a:buFont typeface="Arial" panose="020B0604020202020204" pitchFamily="34" charset="0"/>
              <a:buChar char="•"/>
            </a:pPr>
            <a:endParaRPr lang="en-US" sz="1600" b="1" dirty="0" smtClean="0">
              <a:solidFill>
                <a:schemeClr val="tx1"/>
              </a:solidFill>
            </a:endParaRPr>
          </a:p>
        </p:txBody>
      </p:sp>
      <p:sp>
        <p:nvSpPr>
          <p:cNvPr id="19" name="16-Point Star 18"/>
          <p:cNvSpPr/>
          <p:nvPr/>
        </p:nvSpPr>
        <p:spPr>
          <a:xfrm>
            <a:off x="8087575" y="2305834"/>
            <a:ext cx="958466" cy="794133"/>
          </a:xfrm>
          <a:prstGeom prst="star16">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algn="ctr" defTabSz="914400">
              <a:lnSpc>
                <a:spcPct val="85000"/>
              </a:lnSpc>
            </a:pPr>
            <a:r>
              <a:rPr lang="en-US" sz="1200" kern="0" dirty="0" smtClean="0">
                <a:solidFill>
                  <a:prstClr val="white"/>
                </a:solidFill>
                <a:latin typeface="Calibri"/>
                <a:sym typeface="Arial"/>
                <a:rtl val="0"/>
              </a:rPr>
              <a:t>2 LINES  OF CODE</a:t>
            </a:r>
          </a:p>
        </p:txBody>
      </p:sp>
      <p:sp>
        <p:nvSpPr>
          <p:cNvPr id="4" name="Rectangle 3"/>
          <p:cNvSpPr/>
          <p:nvPr/>
        </p:nvSpPr>
        <p:spPr>
          <a:xfrm>
            <a:off x="391525" y="4696925"/>
            <a:ext cx="5153490" cy="27384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400"/>
              </a:spcAft>
            </a:pPr>
            <a:r>
              <a:rPr lang="en-US" sz="1600" b="1" dirty="0" smtClean="0">
                <a:solidFill>
                  <a:schemeClr val="bg1"/>
                </a:solidFill>
              </a:rPr>
              <a:t>Used by </a:t>
            </a:r>
            <a:r>
              <a:rPr lang="en-US" sz="1600" b="1" dirty="0">
                <a:solidFill>
                  <a:schemeClr val="bg1"/>
                </a:solidFill>
              </a:rPr>
              <a:t>6 top banks, 4 top </a:t>
            </a:r>
            <a:r>
              <a:rPr lang="en-US" sz="1600" b="1" dirty="0" smtClean="0">
                <a:solidFill>
                  <a:schemeClr val="bg1"/>
                </a:solidFill>
              </a:rPr>
              <a:t>insurers, EMR &amp; CRM vendors</a:t>
            </a:r>
            <a:endParaRPr lang="en-US" sz="1600" b="1" dirty="0">
              <a:solidFill>
                <a:schemeClr val="bg1"/>
              </a:solidFill>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9811" y="2436034"/>
            <a:ext cx="2931853" cy="2665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088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bwMode="auto">
          <a:xfrm flipV="1">
            <a:off x="4749801" y="1028700"/>
            <a:ext cx="3529013" cy="3605213"/>
          </a:xfrm>
          <a:prstGeom prst="rect">
            <a:avLst/>
          </a:prstGeom>
          <a:gradFill>
            <a:gsLst>
              <a:gs pos="0">
                <a:srgbClr val="00B2F0"/>
              </a:gs>
              <a:gs pos="100000">
                <a:srgbClr val="96CA4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solidFill>
                <a:srgbClr val="FFFFFF"/>
              </a:solidFill>
            </a:endParaRPr>
          </a:p>
        </p:txBody>
      </p:sp>
      <p:sp>
        <p:nvSpPr>
          <p:cNvPr id="98" name="Rectangle 97"/>
          <p:cNvSpPr/>
          <p:nvPr/>
        </p:nvSpPr>
        <p:spPr bwMode="auto">
          <a:xfrm flipV="1">
            <a:off x="928688" y="1028700"/>
            <a:ext cx="3529012" cy="3605213"/>
          </a:xfrm>
          <a:prstGeom prst="rect">
            <a:avLst/>
          </a:prstGeom>
          <a:gradFill>
            <a:gsLst>
              <a:gs pos="0">
                <a:srgbClr val="00B2F0"/>
              </a:gs>
              <a:gs pos="100000">
                <a:srgbClr val="96CA4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solidFill>
                <a:srgbClr val="FFFFFF"/>
              </a:solidFill>
            </a:endParaRPr>
          </a:p>
        </p:txBody>
      </p:sp>
      <p:sp>
        <p:nvSpPr>
          <p:cNvPr id="51" name="Rectangle 50"/>
          <p:cNvSpPr/>
          <p:nvPr/>
        </p:nvSpPr>
        <p:spPr bwMode="auto">
          <a:xfrm>
            <a:off x="4749801" y="1028700"/>
            <a:ext cx="4068763" cy="3605213"/>
          </a:xfrm>
          <a:prstGeom prst="rect">
            <a:avLst/>
          </a:prstGeom>
          <a:solidFill>
            <a:srgbClr val="7EB2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solidFill>
                <a:srgbClr val="FFFFFF"/>
              </a:solidFill>
            </a:endParaRPr>
          </a:p>
        </p:txBody>
      </p:sp>
      <p:sp>
        <p:nvSpPr>
          <p:cNvPr id="52" name="Rectangle 51"/>
          <p:cNvSpPr/>
          <p:nvPr/>
        </p:nvSpPr>
        <p:spPr bwMode="auto">
          <a:xfrm>
            <a:off x="230188" y="1028700"/>
            <a:ext cx="4227512" cy="360521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solidFill>
                <a:srgbClr val="FFFFFF"/>
              </a:solidFill>
            </a:endParaRPr>
          </a:p>
        </p:txBody>
      </p:sp>
      <p:sp>
        <p:nvSpPr>
          <p:cNvPr id="107" name="Rectangle 106"/>
          <p:cNvSpPr/>
          <p:nvPr/>
        </p:nvSpPr>
        <p:spPr bwMode="auto">
          <a:xfrm>
            <a:off x="246064" y="1096566"/>
            <a:ext cx="8569325" cy="495300"/>
          </a:xfrm>
          <a:prstGeom prst="rect">
            <a:avLst/>
          </a:prstGeom>
          <a:solidFill>
            <a:srgbClr val="297F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2000" dirty="0">
              <a:solidFill>
                <a:srgbClr val="FFFFFF"/>
              </a:solidFill>
            </a:endParaRPr>
          </a:p>
        </p:txBody>
      </p:sp>
      <p:sp>
        <p:nvSpPr>
          <p:cNvPr id="139272" name="Rectangle 107"/>
          <p:cNvSpPr>
            <a:spLocks noChangeArrowheads="1"/>
          </p:cNvSpPr>
          <p:nvPr/>
        </p:nvSpPr>
        <p:spPr bwMode="auto">
          <a:xfrm>
            <a:off x="4740276" y="1090613"/>
            <a:ext cx="4075113" cy="788194"/>
          </a:xfrm>
          <a:prstGeom prst="rect">
            <a:avLst/>
          </a:prstGeom>
          <a:gradFill rotWithShape="1">
            <a:gsLst>
              <a:gs pos="0">
                <a:srgbClr val="0183B7"/>
              </a:gs>
              <a:gs pos="100000">
                <a:srgbClr val="003D55">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lstStyle/>
          <a:p>
            <a:endParaRPr lang="en-US" sz="1200">
              <a:solidFill>
                <a:srgbClr val="000000"/>
              </a:solidFill>
              <a:cs typeface="Arial" pitchFamily="34" charset="0"/>
            </a:endParaRPr>
          </a:p>
        </p:txBody>
      </p:sp>
      <p:sp>
        <p:nvSpPr>
          <p:cNvPr id="139273" name="Rectangle 38"/>
          <p:cNvSpPr>
            <a:spLocks noChangeArrowheads="1"/>
          </p:cNvSpPr>
          <p:nvPr/>
        </p:nvSpPr>
        <p:spPr bwMode="auto">
          <a:xfrm>
            <a:off x="4829175" y="1106091"/>
            <a:ext cx="3986214" cy="464344"/>
          </a:xfrm>
          <a:prstGeom prst="rect">
            <a:avLst/>
          </a:prstGeom>
          <a:solidFill>
            <a:srgbClr val="0000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lstStyle/>
          <a:p>
            <a:endParaRPr lang="en-US" sz="1200">
              <a:solidFill>
                <a:srgbClr val="000000"/>
              </a:solidFill>
              <a:cs typeface="Arial" pitchFamily="34" charset="0"/>
            </a:endParaRPr>
          </a:p>
        </p:txBody>
      </p:sp>
      <p:sp>
        <p:nvSpPr>
          <p:cNvPr id="139274" name="Rectangle 109"/>
          <p:cNvSpPr>
            <a:spLocks noChangeArrowheads="1"/>
          </p:cNvSpPr>
          <p:nvPr/>
        </p:nvSpPr>
        <p:spPr bwMode="auto">
          <a:xfrm>
            <a:off x="246064" y="1097756"/>
            <a:ext cx="4211637" cy="785813"/>
          </a:xfrm>
          <a:prstGeom prst="rect">
            <a:avLst/>
          </a:prstGeom>
          <a:gradFill rotWithShape="1">
            <a:gsLst>
              <a:gs pos="0">
                <a:srgbClr val="0183B7"/>
              </a:gs>
              <a:gs pos="100000">
                <a:srgbClr val="003D55">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lstStyle/>
          <a:p>
            <a:endParaRPr lang="en-US" sz="1200">
              <a:solidFill>
                <a:srgbClr val="000000"/>
              </a:solidFill>
              <a:cs typeface="Arial" pitchFamily="34" charset="0"/>
            </a:endParaRPr>
          </a:p>
        </p:txBody>
      </p:sp>
      <p:sp>
        <p:nvSpPr>
          <p:cNvPr id="139275" name="Rectangle 38"/>
          <p:cNvSpPr>
            <a:spLocks noChangeArrowheads="1"/>
          </p:cNvSpPr>
          <p:nvPr/>
        </p:nvSpPr>
        <p:spPr bwMode="auto">
          <a:xfrm>
            <a:off x="230188" y="1106091"/>
            <a:ext cx="4146550" cy="464344"/>
          </a:xfrm>
          <a:prstGeom prst="rect">
            <a:avLst/>
          </a:prstGeom>
          <a:solidFill>
            <a:srgbClr val="0000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lstStyle/>
          <a:p>
            <a:endParaRPr lang="en-US" sz="1200">
              <a:solidFill>
                <a:srgbClr val="000000"/>
              </a:solidFill>
              <a:cs typeface="Arial" pitchFamily="34" charset="0"/>
            </a:endParaRPr>
          </a:p>
        </p:txBody>
      </p:sp>
      <p:grpSp>
        <p:nvGrpSpPr>
          <p:cNvPr id="139276" name="Rectangle 5"/>
          <p:cNvGrpSpPr>
            <a:grpSpLocks/>
          </p:cNvGrpSpPr>
          <p:nvPr/>
        </p:nvGrpSpPr>
        <p:grpSpPr bwMode="auto">
          <a:xfrm>
            <a:off x="-2054225" y="1085850"/>
            <a:ext cx="13254038" cy="27385"/>
            <a:chOff x="-780" y="829"/>
            <a:chExt cx="7193" cy="23"/>
          </a:xfrm>
        </p:grpSpPr>
        <p:pic>
          <p:nvPicPr>
            <p:cNvPr id="139340" name="Rectangle 5"/>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0" y="829"/>
              <a:ext cx="7193" cy="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341" name="Text Box 10"/>
            <p:cNvSpPr txBox="1">
              <a:spLocks noChangeArrowheads="1"/>
            </p:cNvSpPr>
            <p:nvPr/>
          </p:nvSpPr>
          <p:spPr bwMode="auto">
            <a:xfrm rot="5400000">
              <a:off x="2809" y="-2749"/>
              <a:ext cx="16" cy="7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ct val="90000"/>
                </a:lnSpc>
              </a:pPr>
              <a:endParaRPr lang="en-US" sz="2800">
                <a:solidFill>
                  <a:srgbClr val="62D1FE"/>
                </a:solidFill>
                <a:cs typeface="Arial" pitchFamily="34" charset="0"/>
              </a:endParaRPr>
            </a:p>
          </p:txBody>
        </p:sp>
      </p:grpSp>
      <p:grpSp>
        <p:nvGrpSpPr>
          <p:cNvPr id="139277" name="Rectangle 5"/>
          <p:cNvGrpSpPr>
            <a:grpSpLocks/>
          </p:cNvGrpSpPr>
          <p:nvPr/>
        </p:nvGrpSpPr>
        <p:grpSpPr bwMode="auto">
          <a:xfrm>
            <a:off x="-2054225" y="1575197"/>
            <a:ext cx="13254038" cy="27384"/>
            <a:chOff x="-780" y="829"/>
            <a:chExt cx="7193" cy="23"/>
          </a:xfrm>
        </p:grpSpPr>
        <p:pic>
          <p:nvPicPr>
            <p:cNvPr id="139338" name="Rectangle 5"/>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0" y="829"/>
              <a:ext cx="7193" cy="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339" name="Text Box 10"/>
            <p:cNvSpPr txBox="1">
              <a:spLocks noChangeArrowheads="1"/>
            </p:cNvSpPr>
            <p:nvPr/>
          </p:nvSpPr>
          <p:spPr bwMode="auto">
            <a:xfrm rot="5400000">
              <a:off x="2809" y="-2749"/>
              <a:ext cx="16" cy="7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ct val="90000"/>
                </a:lnSpc>
              </a:pPr>
              <a:endParaRPr lang="en-US" sz="2800">
                <a:solidFill>
                  <a:srgbClr val="62D1FE"/>
                </a:solidFill>
                <a:cs typeface="Arial" pitchFamily="34" charset="0"/>
              </a:endParaRPr>
            </a:p>
          </p:txBody>
        </p:sp>
      </p:grpSp>
      <p:sp>
        <p:nvSpPr>
          <p:cNvPr id="62" name="Rectangle 61"/>
          <p:cNvSpPr/>
          <p:nvPr/>
        </p:nvSpPr>
        <p:spPr bwMode="auto">
          <a:xfrm>
            <a:off x="212726" y="2905125"/>
            <a:ext cx="8550275" cy="495300"/>
          </a:xfrm>
          <a:prstGeom prst="rect">
            <a:avLst/>
          </a:prstGeom>
          <a:solidFill>
            <a:srgbClr val="297F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2000" dirty="0">
              <a:solidFill>
                <a:srgbClr val="FFFFFF"/>
              </a:solidFill>
            </a:endParaRPr>
          </a:p>
        </p:txBody>
      </p:sp>
      <p:sp>
        <p:nvSpPr>
          <p:cNvPr id="139279" name="Rectangle 62"/>
          <p:cNvSpPr>
            <a:spLocks noChangeArrowheads="1"/>
          </p:cNvSpPr>
          <p:nvPr/>
        </p:nvSpPr>
        <p:spPr bwMode="auto">
          <a:xfrm>
            <a:off x="4740276" y="2890838"/>
            <a:ext cx="4075113" cy="788194"/>
          </a:xfrm>
          <a:prstGeom prst="rect">
            <a:avLst/>
          </a:prstGeom>
          <a:gradFill rotWithShape="1">
            <a:gsLst>
              <a:gs pos="0">
                <a:srgbClr val="0183B7"/>
              </a:gs>
              <a:gs pos="100000">
                <a:srgbClr val="003D55">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lstStyle/>
          <a:p>
            <a:endParaRPr lang="en-US" sz="1200">
              <a:solidFill>
                <a:srgbClr val="000000"/>
              </a:solidFill>
              <a:cs typeface="Arial" pitchFamily="34" charset="0"/>
            </a:endParaRPr>
          </a:p>
        </p:txBody>
      </p:sp>
      <p:sp>
        <p:nvSpPr>
          <p:cNvPr id="139280" name="Rectangle 38"/>
          <p:cNvSpPr>
            <a:spLocks noChangeArrowheads="1"/>
          </p:cNvSpPr>
          <p:nvPr/>
        </p:nvSpPr>
        <p:spPr bwMode="auto">
          <a:xfrm>
            <a:off x="4829176" y="2921794"/>
            <a:ext cx="3986213" cy="464344"/>
          </a:xfrm>
          <a:prstGeom prst="rect">
            <a:avLst/>
          </a:prstGeom>
          <a:solidFill>
            <a:srgbClr val="0000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lstStyle/>
          <a:p>
            <a:endParaRPr lang="en-US" sz="1200">
              <a:solidFill>
                <a:srgbClr val="000000"/>
              </a:solidFill>
              <a:cs typeface="Arial" pitchFamily="34" charset="0"/>
            </a:endParaRPr>
          </a:p>
        </p:txBody>
      </p:sp>
      <p:sp>
        <p:nvSpPr>
          <p:cNvPr id="139281" name="Rectangle 64"/>
          <p:cNvSpPr>
            <a:spLocks noChangeArrowheads="1"/>
          </p:cNvSpPr>
          <p:nvPr/>
        </p:nvSpPr>
        <p:spPr bwMode="auto">
          <a:xfrm>
            <a:off x="212726" y="2890838"/>
            <a:ext cx="4244975" cy="788194"/>
          </a:xfrm>
          <a:prstGeom prst="rect">
            <a:avLst/>
          </a:prstGeom>
          <a:gradFill rotWithShape="1">
            <a:gsLst>
              <a:gs pos="0">
                <a:srgbClr val="0183B7"/>
              </a:gs>
              <a:gs pos="100000">
                <a:srgbClr val="003D55">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lstStyle/>
          <a:p>
            <a:endParaRPr lang="en-US" sz="1200">
              <a:solidFill>
                <a:srgbClr val="000000"/>
              </a:solidFill>
              <a:cs typeface="Arial" pitchFamily="34" charset="0"/>
            </a:endParaRPr>
          </a:p>
        </p:txBody>
      </p:sp>
      <p:sp>
        <p:nvSpPr>
          <p:cNvPr id="139282" name="Rectangle 38"/>
          <p:cNvSpPr>
            <a:spLocks noChangeArrowheads="1"/>
          </p:cNvSpPr>
          <p:nvPr/>
        </p:nvSpPr>
        <p:spPr bwMode="auto">
          <a:xfrm>
            <a:off x="212726" y="2921794"/>
            <a:ext cx="4164013" cy="464344"/>
          </a:xfrm>
          <a:prstGeom prst="rect">
            <a:avLst/>
          </a:prstGeom>
          <a:solidFill>
            <a:srgbClr val="0000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lstStyle/>
          <a:p>
            <a:endParaRPr lang="en-US" sz="1200">
              <a:solidFill>
                <a:srgbClr val="000000"/>
              </a:solidFill>
              <a:cs typeface="Arial" pitchFamily="34" charset="0"/>
            </a:endParaRPr>
          </a:p>
        </p:txBody>
      </p:sp>
      <p:grpSp>
        <p:nvGrpSpPr>
          <p:cNvPr id="139283" name="Rectangle 5"/>
          <p:cNvGrpSpPr>
            <a:grpSpLocks/>
          </p:cNvGrpSpPr>
          <p:nvPr/>
        </p:nvGrpSpPr>
        <p:grpSpPr bwMode="auto">
          <a:xfrm>
            <a:off x="-2054225" y="3390900"/>
            <a:ext cx="13254038" cy="27385"/>
            <a:chOff x="-780" y="829"/>
            <a:chExt cx="7193" cy="23"/>
          </a:xfrm>
        </p:grpSpPr>
        <p:pic>
          <p:nvPicPr>
            <p:cNvPr id="139336" name="Rectangle 5"/>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0" y="829"/>
              <a:ext cx="7193" cy="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337" name="Text Box 10"/>
            <p:cNvSpPr txBox="1">
              <a:spLocks noChangeArrowheads="1"/>
            </p:cNvSpPr>
            <p:nvPr/>
          </p:nvSpPr>
          <p:spPr bwMode="auto">
            <a:xfrm rot="5400000">
              <a:off x="2809" y="-2749"/>
              <a:ext cx="16" cy="7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ct val="90000"/>
                </a:lnSpc>
              </a:pPr>
              <a:endParaRPr lang="en-US" sz="2800">
                <a:solidFill>
                  <a:srgbClr val="62D1FE"/>
                </a:solidFill>
                <a:cs typeface="Arial" pitchFamily="34" charset="0"/>
              </a:endParaRPr>
            </a:p>
          </p:txBody>
        </p:sp>
      </p:grpSp>
      <p:sp>
        <p:nvSpPr>
          <p:cNvPr id="156" name="Oval 273"/>
          <p:cNvSpPr>
            <a:spLocks noChangeArrowheads="1"/>
          </p:cNvSpPr>
          <p:nvPr/>
        </p:nvSpPr>
        <p:spPr bwMode="auto">
          <a:xfrm>
            <a:off x="1157872" y="1623046"/>
            <a:ext cx="3143817" cy="1098260"/>
          </a:xfrm>
          <a:prstGeom prst="roundRect">
            <a:avLst/>
          </a:prstGeom>
          <a:gradFill rotWithShape="1">
            <a:gsLst>
              <a:gs pos="0">
                <a:srgbClr val="CCCCCC">
                  <a:gamma/>
                  <a:shade val="46275"/>
                  <a:invGamma/>
                  <a:alpha val="0"/>
                </a:srgbClr>
              </a:gs>
              <a:gs pos="50000">
                <a:srgbClr val="CCCCCC">
                  <a:alpha val="60001"/>
                </a:srgbClr>
              </a:gs>
              <a:gs pos="100000">
                <a:srgbClr val="CCCCCC">
                  <a:gamma/>
                  <a:shade val="46275"/>
                  <a:invGamma/>
                  <a:alpha val="0"/>
                </a:srgbClr>
              </a:gs>
            </a:gsLst>
            <a:lin ang="2700000" scaled="1"/>
          </a:gradFill>
          <a:ln w="38100" algn="ctr">
            <a:noFill/>
            <a:round/>
            <a:headEnd/>
            <a:tailEnd/>
          </a:ln>
          <a:effectLst/>
        </p:spPr>
        <p:txBody>
          <a:bodyPr lIns="82124" tIns="41061" rIns="82124" bIns="41061" anchor="ctr"/>
          <a:lstStyle/>
          <a:p>
            <a:pPr eaLnBrk="0" hangingPunct="0">
              <a:lnSpc>
                <a:spcPct val="90000"/>
              </a:lnSpc>
              <a:defRPr/>
            </a:pPr>
            <a:endParaRPr lang="en-US" sz="2000" dirty="0">
              <a:solidFill>
                <a:srgbClr val="FFFFFF"/>
              </a:solidFill>
              <a:latin typeface="Arial" charset="0"/>
              <a:ea typeface="Arial" charset="0"/>
              <a:cs typeface="Arial" charset="0"/>
            </a:endParaRPr>
          </a:p>
        </p:txBody>
      </p:sp>
      <p:sp>
        <p:nvSpPr>
          <p:cNvPr id="158" name="Oval 273"/>
          <p:cNvSpPr>
            <a:spLocks noChangeArrowheads="1"/>
          </p:cNvSpPr>
          <p:nvPr/>
        </p:nvSpPr>
        <p:spPr bwMode="auto">
          <a:xfrm>
            <a:off x="4975062" y="1623046"/>
            <a:ext cx="3143817" cy="1098260"/>
          </a:xfrm>
          <a:prstGeom prst="roundRect">
            <a:avLst/>
          </a:prstGeom>
          <a:gradFill rotWithShape="1">
            <a:gsLst>
              <a:gs pos="0">
                <a:srgbClr val="CCCCCC">
                  <a:gamma/>
                  <a:shade val="46275"/>
                  <a:invGamma/>
                  <a:alpha val="0"/>
                </a:srgbClr>
              </a:gs>
              <a:gs pos="50000">
                <a:srgbClr val="CCCCCC">
                  <a:alpha val="60001"/>
                </a:srgbClr>
              </a:gs>
              <a:gs pos="100000">
                <a:srgbClr val="CCCCCC">
                  <a:gamma/>
                  <a:shade val="46275"/>
                  <a:invGamma/>
                  <a:alpha val="0"/>
                </a:srgbClr>
              </a:gs>
            </a:gsLst>
            <a:lin ang="2700000" scaled="1"/>
          </a:gradFill>
          <a:ln w="38100" algn="ctr">
            <a:noFill/>
            <a:round/>
            <a:headEnd/>
            <a:tailEnd/>
          </a:ln>
          <a:effectLst/>
        </p:spPr>
        <p:txBody>
          <a:bodyPr lIns="82124" tIns="41061" rIns="82124" bIns="41061" anchor="ctr"/>
          <a:lstStyle/>
          <a:p>
            <a:pPr eaLnBrk="0" hangingPunct="0">
              <a:lnSpc>
                <a:spcPct val="90000"/>
              </a:lnSpc>
              <a:defRPr/>
            </a:pPr>
            <a:endParaRPr lang="en-US" sz="2000" dirty="0">
              <a:solidFill>
                <a:srgbClr val="FFFFFF"/>
              </a:solidFill>
              <a:latin typeface="Arial" charset="0"/>
              <a:ea typeface="Arial" charset="0"/>
              <a:cs typeface="Arial" charset="0"/>
            </a:endParaRPr>
          </a:p>
        </p:txBody>
      </p:sp>
      <p:sp>
        <p:nvSpPr>
          <p:cNvPr id="160" name="Oval 273"/>
          <p:cNvSpPr>
            <a:spLocks noChangeArrowheads="1"/>
          </p:cNvSpPr>
          <p:nvPr/>
        </p:nvSpPr>
        <p:spPr bwMode="auto">
          <a:xfrm>
            <a:off x="1172159" y="3448651"/>
            <a:ext cx="3143817" cy="1098260"/>
          </a:xfrm>
          <a:prstGeom prst="roundRect">
            <a:avLst/>
          </a:prstGeom>
          <a:gradFill rotWithShape="1">
            <a:gsLst>
              <a:gs pos="0">
                <a:srgbClr val="CCCCCC">
                  <a:gamma/>
                  <a:shade val="46275"/>
                  <a:invGamma/>
                  <a:alpha val="0"/>
                </a:srgbClr>
              </a:gs>
              <a:gs pos="50000">
                <a:srgbClr val="CCCCCC">
                  <a:alpha val="60001"/>
                </a:srgbClr>
              </a:gs>
              <a:gs pos="100000">
                <a:srgbClr val="CCCCCC">
                  <a:gamma/>
                  <a:shade val="46275"/>
                  <a:invGamma/>
                  <a:alpha val="0"/>
                </a:srgbClr>
              </a:gs>
            </a:gsLst>
            <a:lin ang="2700000" scaled="1"/>
          </a:gradFill>
          <a:ln w="38100" algn="ctr">
            <a:noFill/>
            <a:round/>
            <a:headEnd/>
            <a:tailEnd/>
          </a:ln>
          <a:effectLst/>
        </p:spPr>
        <p:txBody>
          <a:bodyPr lIns="82124" tIns="41061" rIns="82124" bIns="41061" anchor="ctr"/>
          <a:lstStyle/>
          <a:p>
            <a:pPr eaLnBrk="0" hangingPunct="0">
              <a:lnSpc>
                <a:spcPct val="90000"/>
              </a:lnSpc>
              <a:defRPr/>
            </a:pPr>
            <a:endParaRPr lang="en-US" sz="2000" dirty="0">
              <a:solidFill>
                <a:srgbClr val="FFFFFF"/>
              </a:solidFill>
              <a:latin typeface="Arial" charset="0"/>
              <a:ea typeface="Arial" charset="0"/>
              <a:cs typeface="Arial" charset="0"/>
            </a:endParaRPr>
          </a:p>
        </p:txBody>
      </p:sp>
      <p:sp>
        <p:nvSpPr>
          <p:cNvPr id="139293" name="Oval 276"/>
          <p:cNvSpPr>
            <a:spLocks noChangeArrowheads="1"/>
          </p:cNvSpPr>
          <p:nvPr/>
        </p:nvSpPr>
        <p:spPr bwMode="auto">
          <a:xfrm>
            <a:off x="582613" y="1654969"/>
            <a:ext cx="3636962" cy="1031081"/>
          </a:xfrm>
          <a:prstGeom prst="roundRect">
            <a:avLst>
              <a:gd name="adj" fmla="val 16667"/>
            </a:avLst>
          </a:prstGeom>
          <a:gradFill rotWithShape="1">
            <a:gsLst>
              <a:gs pos="0">
                <a:srgbClr val="015F85"/>
              </a:gs>
              <a:gs pos="100000">
                <a:srgbClr val="001923"/>
              </a:gs>
            </a:gsLst>
            <a:path path="shape">
              <a:fillToRect l="50000" t="50000" r="50000" b="50000"/>
            </a:path>
          </a:gradFill>
          <a:ln w="9525">
            <a:solidFill>
              <a:srgbClr val="FFFFFF"/>
            </a:solidFill>
            <a:round/>
            <a:headEnd/>
            <a:tailEnd/>
          </a:ln>
        </p:spPr>
        <p:txBody>
          <a:bodyPr lIns="73025" tIns="36511" rIns="73025" bIns="36511" anchor="ctr"/>
          <a:lstStyle/>
          <a:p>
            <a:pPr eaLnBrk="0" hangingPunct="0">
              <a:lnSpc>
                <a:spcPct val="90000"/>
              </a:lnSpc>
            </a:pPr>
            <a:endParaRPr lang="en-US" sz="2000">
              <a:solidFill>
                <a:srgbClr val="FFFFFF"/>
              </a:solidFill>
              <a:cs typeface="Arial" pitchFamily="34" charset="0"/>
            </a:endParaRPr>
          </a:p>
        </p:txBody>
      </p:sp>
      <p:sp>
        <p:nvSpPr>
          <p:cNvPr id="139294" name="Oval 276"/>
          <p:cNvSpPr>
            <a:spLocks noChangeArrowheads="1"/>
          </p:cNvSpPr>
          <p:nvPr/>
        </p:nvSpPr>
        <p:spPr bwMode="auto">
          <a:xfrm>
            <a:off x="5070476" y="1654969"/>
            <a:ext cx="3463925" cy="1031081"/>
          </a:xfrm>
          <a:prstGeom prst="roundRect">
            <a:avLst>
              <a:gd name="adj" fmla="val 16667"/>
            </a:avLst>
          </a:prstGeom>
          <a:gradFill rotWithShape="1">
            <a:gsLst>
              <a:gs pos="0">
                <a:srgbClr val="015F85"/>
              </a:gs>
              <a:gs pos="100000">
                <a:srgbClr val="001923"/>
              </a:gs>
            </a:gsLst>
            <a:path path="shape">
              <a:fillToRect l="50000" t="50000" r="50000" b="50000"/>
            </a:path>
          </a:gradFill>
          <a:ln w="9525">
            <a:solidFill>
              <a:srgbClr val="FFFFFF"/>
            </a:solidFill>
            <a:round/>
            <a:headEnd/>
            <a:tailEnd/>
          </a:ln>
        </p:spPr>
        <p:txBody>
          <a:bodyPr lIns="73025" tIns="36511" rIns="73025" bIns="36511" anchor="ctr"/>
          <a:lstStyle/>
          <a:p>
            <a:pPr eaLnBrk="0" hangingPunct="0">
              <a:lnSpc>
                <a:spcPct val="90000"/>
              </a:lnSpc>
            </a:pPr>
            <a:endParaRPr lang="en-US" sz="2000">
              <a:solidFill>
                <a:srgbClr val="FFFFFF"/>
              </a:solidFill>
              <a:cs typeface="Arial" pitchFamily="34" charset="0"/>
            </a:endParaRPr>
          </a:p>
        </p:txBody>
      </p:sp>
      <p:sp>
        <p:nvSpPr>
          <p:cNvPr id="139295" name="Oval 276"/>
          <p:cNvSpPr>
            <a:spLocks noChangeArrowheads="1"/>
          </p:cNvSpPr>
          <p:nvPr/>
        </p:nvSpPr>
        <p:spPr bwMode="auto">
          <a:xfrm>
            <a:off x="582614" y="3469482"/>
            <a:ext cx="3652837" cy="1032272"/>
          </a:xfrm>
          <a:prstGeom prst="roundRect">
            <a:avLst>
              <a:gd name="adj" fmla="val 16667"/>
            </a:avLst>
          </a:prstGeom>
          <a:gradFill rotWithShape="1">
            <a:gsLst>
              <a:gs pos="0">
                <a:srgbClr val="015F85"/>
              </a:gs>
              <a:gs pos="100000">
                <a:srgbClr val="001923"/>
              </a:gs>
            </a:gsLst>
            <a:path path="shape">
              <a:fillToRect l="50000" t="50000" r="50000" b="50000"/>
            </a:path>
          </a:gradFill>
          <a:ln w="9525">
            <a:solidFill>
              <a:srgbClr val="FFFFFF"/>
            </a:solidFill>
            <a:round/>
            <a:headEnd/>
            <a:tailEnd/>
          </a:ln>
        </p:spPr>
        <p:txBody>
          <a:bodyPr lIns="73025" tIns="36511" rIns="73025" bIns="36511" anchor="ctr"/>
          <a:lstStyle/>
          <a:p>
            <a:pPr eaLnBrk="0" hangingPunct="0">
              <a:lnSpc>
                <a:spcPct val="90000"/>
              </a:lnSpc>
            </a:pPr>
            <a:endParaRPr lang="en-US" sz="2000">
              <a:solidFill>
                <a:srgbClr val="FFFFFF"/>
              </a:solidFill>
              <a:cs typeface="Arial" pitchFamily="34" charset="0"/>
            </a:endParaRPr>
          </a:p>
        </p:txBody>
      </p:sp>
      <p:sp>
        <p:nvSpPr>
          <p:cNvPr id="187" name="Oval 273"/>
          <p:cNvSpPr>
            <a:spLocks noChangeArrowheads="1"/>
          </p:cNvSpPr>
          <p:nvPr/>
        </p:nvSpPr>
        <p:spPr bwMode="auto">
          <a:xfrm>
            <a:off x="4969006" y="3438664"/>
            <a:ext cx="3670051" cy="1098260"/>
          </a:xfrm>
          <a:prstGeom prst="roundRect">
            <a:avLst/>
          </a:prstGeom>
          <a:gradFill rotWithShape="1">
            <a:gsLst>
              <a:gs pos="0">
                <a:srgbClr val="CCCCCC">
                  <a:gamma/>
                  <a:shade val="46275"/>
                  <a:invGamma/>
                  <a:alpha val="0"/>
                </a:srgbClr>
              </a:gs>
              <a:gs pos="50000">
                <a:srgbClr val="CCCCCC">
                  <a:alpha val="60001"/>
                </a:srgbClr>
              </a:gs>
              <a:gs pos="100000">
                <a:srgbClr val="CCCCCC">
                  <a:gamma/>
                  <a:shade val="46275"/>
                  <a:invGamma/>
                  <a:alpha val="0"/>
                </a:srgbClr>
              </a:gs>
            </a:gsLst>
            <a:lin ang="2700000" scaled="1"/>
          </a:gradFill>
          <a:ln w="38100" algn="ctr">
            <a:noFill/>
            <a:round/>
            <a:headEnd/>
            <a:tailEnd/>
          </a:ln>
          <a:effectLst/>
        </p:spPr>
        <p:txBody>
          <a:bodyPr lIns="82124" tIns="41061" rIns="82124" bIns="41061" anchor="ctr"/>
          <a:lstStyle/>
          <a:p>
            <a:pPr eaLnBrk="0" hangingPunct="0">
              <a:lnSpc>
                <a:spcPct val="90000"/>
              </a:lnSpc>
              <a:defRPr/>
            </a:pPr>
            <a:endParaRPr lang="en-US" sz="2000" dirty="0">
              <a:solidFill>
                <a:srgbClr val="FFFFFF"/>
              </a:solidFill>
              <a:latin typeface="Arial" charset="0"/>
              <a:ea typeface="Arial" charset="0"/>
              <a:cs typeface="Arial" charset="0"/>
            </a:endParaRPr>
          </a:p>
        </p:txBody>
      </p:sp>
      <p:sp>
        <p:nvSpPr>
          <p:cNvPr id="139299" name="Oval 276"/>
          <p:cNvSpPr>
            <a:spLocks noChangeArrowheads="1"/>
          </p:cNvSpPr>
          <p:nvPr/>
        </p:nvSpPr>
        <p:spPr bwMode="auto">
          <a:xfrm>
            <a:off x="5086350" y="3469482"/>
            <a:ext cx="3448050" cy="1032272"/>
          </a:xfrm>
          <a:prstGeom prst="roundRect">
            <a:avLst>
              <a:gd name="adj" fmla="val 16667"/>
            </a:avLst>
          </a:prstGeom>
          <a:gradFill rotWithShape="1">
            <a:gsLst>
              <a:gs pos="0">
                <a:srgbClr val="015F85"/>
              </a:gs>
              <a:gs pos="100000">
                <a:srgbClr val="001923"/>
              </a:gs>
            </a:gsLst>
            <a:path path="shape">
              <a:fillToRect l="50000" t="50000" r="50000" b="50000"/>
            </a:path>
          </a:gradFill>
          <a:ln w="9525">
            <a:solidFill>
              <a:srgbClr val="FFFFFF"/>
            </a:solidFill>
            <a:round/>
            <a:headEnd/>
            <a:tailEnd/>
          </a:ln>
        </p:spPr>
        <p:txBody>
          <a:bodyPr lIns="73025" tIns="36511" rIns="73025" bIns="36511" anchor="ctr"/>
          <a:lstStyle/>
          <a:p>
            <a:pPr eaLnBrk="0" hangingPunct="0">
              <a:lnSpc>
                <a:spcPct val="90000"/>
              </a:lnSpc>
            </a:pPr>
            <a:endParaRPr lang="en-US" sz="2000">
              <a:solidFill>
                <a:srgbClr val="FFFFFF"/>
              </a:solidFill>
              <a:cs typeface="Arial" pitchFamily="34" charset="0"/>
            </a:endParaRPr>
          </a:p>
        </p:txBody>
      </p:sp>
      <p:sp>
        <p:nvSpPr>
          <p:cNvPr id="139300" name="Rectangle 70"/>
          <p:cNvSpPr>
            <a:spLocks noChangeArrowheads="1"/>
          </p:cNvSpPr>
          <p:nvPr/>
        </p:nvSpPr>
        <p:spPr bwMode="auto">
          <a:xfrm>
            <a:off x="230188" y="1177529"/>
            <a:ext cx="4291012"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defTabSz="814388" eaLnBrk="0" hangingPunct="0">
              <a:lnSpc>
                <a:spcPct val="90000"/>
              </a:lnSpc>
            </a:pPr>
            <a:r>
              <a:rPr lang="en-US" sz="2000" dirty="0" smtClean="0">
                <a:solidFill>
                  <a:schemeClr val="bg1"/>
                </a:solidFill>
                <a:cs typeface="Arial" pitchFamily="34" charset="0"/>
              </a:rPr>
              <a:t>Higher Revenue, Loyalty &amp; NPS</a:t>
            </a:r>
            <a:endParaRPr lang="en-US" sz="2000" dirty="0">
              <a:solidFill>
                <a:schemeClr val="bg1"/>
              </a:solidFill>
              <a:cs typeface="Arial" pitchFamily="34" charset="0"/>
            </a:endParaRPr>
          </a:p>
        </p:txBody>
      </p:sp>
      <p:sp>
        <p:nvSpPr>
          <p:cNvPr id="139301" name="Rectangle 70"/>
          <p:cNvSpPr>
            <a:spLocks noChangeArrowheads="1"/>
          </p:cNvSpPr>
          <p:nvPr/>
        </p:nvSpPr>
        <p:spPr bwMode="auto">
          <a:xfrm>
            <a:off x="4829175" y="2971800"/>
            <a:ext cx="3810000" cy="32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defTabSz="814388" eaLnBrk="0" hangingPunct="0">
              <a:lnSpc>
                <a:spcPct val="90000"/>
              </a:lnSpc>
            </a:pPr>
            <a:r>
              <a:rPr lang="en-US" sz="2000" dirty="0" smtClean="0">
                <a:solidFill>
                  <a:srgbClr val="FFFFFF"/>
                </a:solidFill>
                <a:cs typeface="Arial" pitchFamily="34" charset="0"/>
              </a:rPr>
              <a:t>Mobile &amp; Video Adoption</a:t>
            </a:r>
            <a:endParaRPr lang="en-US" sz="2000" dirty="0">
              <a:solidFill>
                <a:srgbClr val="FFFFFF"/>
              </a:solidFill>
              <a:cs typeface="Arial" pitchFamily="34" charset="0"/>
            </a:endParaRPr>
          </a:p>
        </p:txBody>
      </p:sp>
      <p:sp>
        <p:nvSpPr>
          <p:cNvPr id="139302" name="Rectangle 70"/>
          <p:cNvSpPr>
            <a:spLocks noChangeArrowheads="1"/>
          </p:cNvSpPr>
          <p:nvPr/>
        </p:nvSpPr>
        <p:spPr bwMode="auto">
          <a:xfrm>
            <a:off x="396876" y="2993232"/>
            <a:ext cx="4124325" cy="32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defTabSz="814388" eaLnBrk="0" hangingPunct="0">
              <a:lnSpc>
                <a:spcPct val="90000"/>
              </a:lnSpc>
            </a:pPr>
            <a:r>
              <a:rPr lang="en-US" sz="2000" dirty="0" smtClean="0">
                <a:solidFill>
                  <a:srgbClr val="FFFFFF"/>
                </a:solidFill>
                <a:cs typeface="Arial" pitchFamily="34" charset="0"/>
              </a:rPr>
              <a:t>Cost Reduction &amp; Productivity</a:t>
            </a:r>
            <a:endParaRPr lang="en-US" sz="2000" dirty="0">
              <a:solidFill>
                <a:srgbClr val="FFFFFF"/>
              </a:solidFill>
              <a:cs typeface="Arial" pitchFamily="34" charset="0"/>
            </a:endParaRPr>
          </a:p>
        </p:txBody>
      </p:sp>
      <p:sp>
        <p:nvSpPr>
          <p:cNvPr id="139305" name="TextBox 82"/>
          <p:cNvSpPr txBox="1">
            <a:spLocks noChangeArrowheads="1"/>
          </p:cNvSpPr>
          <p:nvPr/>
        </p:nvSpPr>
        <p:spPr bwMode="auto">
          <a:xfrm>
            <a:off x="1794311" y="1657350"/>
            <a:ext cx="23891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ea typeface="ＭＳ Ｐゴシック" pitchFamily="34" charset="-128"/>
              </a:defRPr>
            </a:lvl1pPr>
            <a:lvl2pPr marL="180975" indent="-119063"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lvl="1" eaLnBrk="1" hangingPunct="1">
              <a:buFont typeface="Arial" pitchFamily="34" charset="0"/>
              <a:buChar char="•"/>
            </a:pPr>
            <a:r>
              <a:rPr lang="en-US" sz="1200" b="1" dirty="0" smtClean="0">
                <a:solidFill>
                  <a:srgbClr val="E1E1E1"/>
                </a:solidFill>
              </a:rPr>
              <a:t>360°customer view</a:t>
            </a:r>
          </a:p>
          <a:p>
            <a:pPr lvl="1" eaLnBrk="1" hangingPunct="1">
              <a:buFont typeface="Arial" pitchFamily="34" charset="0"/>
              <a:buChar char="•"/>
            </a:pPr>
            <a:r>
              <a:rPr lang="en-US" sz="1200" b="1" dirty="0">
                <a:solidFill>
                  <a:srgbClr val="E1E1E1"/>
                </a:solidFill>
              </a:rPr>
              <a:t>Higher cross-sell &amp; up-sell</a:t>
            </a:r>
          </a:p>
          <a:p>
            <a:pPr lvl="1" eaLnBrk="1" hangingPunct="1">
              <a:buFont typeface="Arial" pitchFamily="34" charset="0"/>
              <a:buChar char="•"/>
            </a:pPr>
            <a:r>
              <a:rPr lang="en-US" sz="1200" b="1" dirty="0" smtClean="0">
                <a:solidFill>
                  <a:srgbClr val="E1E1E1"/>
                </a:solidFill>
              </a:rPr>
              <a:t>Channel escalation seamless, continuous</a:t>
            </a:r>
          </a:p>
          <a:p>
            <a:pPr lvl="1" eaLnBrk="1" hangingPunct="1">
              <a:buFont typeface="Arial" pitchFamily="34" charset="0"/>
              <a:buChar char="•"/>
            </a:pPr>
            <a:r>
              <a:rPr lang="en-US" sz="1200" b="1" dirty="0" smtClean="0">
                <a:solidFill>
                  <a:srgbClr val="E1E1E1"/>
                </a:solidFill>
              </a:rPr>
              <a:t>Real-time analytics</a:t>
            </a:r>
            <a:endParaRPr lang="en-US" sz="1200" b="1" dirty="0" smtClean="0">
              <a:solidFill>
                <a:srgbClr val="FFFF00"/>
              </a:solidFill>
            </a:endParaRPr>
          </a:p>
          <a:p>
            <a:pPr lvl="1" eaLnBrk="1" hangingPunct="1">
              <a:buFont typeface="Arial" pitchFamily="34" charset="0"/>
              <a:buChar char="•"/>
            </a:pPr>
            <a:endParaRPr lang="en-US" sz="1200" b="1" dirty="0">
              <a:solidFill>
                <a:srgbClr val="FFFF00"/>
              </a:solidFill>
            </a:endParaRPr>
          </a:p>
        </p:txBody>
      </p:sp>
      <p:grpSp>
        <p:nvGrpSpPr>
          <p:cNvPr id="139308" name="Rectangle 5"/>
          <p:cNvGrpSpPr>
            <a:grpSpLocks/>
          </p:cNvGrpSpPr>
          <p:nvPr/>
        </p:nvGrpSpPr>
        <p:grpSpPr bwMode="auto">
          <a:xfrm>
            <a:off x="-2054225" y="2887266"/>
            <a:ext cx="13254038" cy="27384"/>
            <a:chOff x="-780" y="829"/>
            <a:chExt cx="7193" cy="23"/>
          </a:xfrm>
        </p:grpSpPr>
        <p:pic>
          <p:nvPicPr>
            <p:cNvPr id="139334" name="Rectangle 5"/>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0" y="829"/>
              <a:ext cx="7193" cy="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335" name="Text Box 10"/>
            <p:cNvSpPr txBox="1">
              <a:spLocks noChangeArrowheads="1"/>
            </p:cNvSpPr>
            <p:nvPr/>
          </p:nvSpPr>
          <p:spPr bwMode="auto">
            <a:xfrm rot="5400000">
              <a:off x="2809" y="-2749"/>
              <a:ext cx="16" cy="7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ct val="90000"/>
                </a:lnSpc>
              </a:pPr>
              <a:endParaRPr lang="en-US" sz="2800">
                <a:solidFill>
                  <a:srgbClr val="62D1FE"/>
                </a:solidFill>
                <a:cs typeface="Arial" pitchFamily="34" charset="0"/>
              </a:endParaRPr>
            </a:p>
          </p:txBody>
        </p:sp>
      </p:grpSp>
      <p:sp>
        <p:nvSpPr>
          <p:cNvPr id="139315" name="Rectangle 70"/>
          <p:cNvSpPr>
            <a:spLocks noChangeArrowheads="1"/>
          </p:cNvSpPr>
          <p:nvPr/>
        </p:nvSpPr>
        <p:spPr bwMode="auto">
          <a:xfrm>
            <a:off x="4744768" y="1177529"/>
            <a:ext cx="413784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defTabSz="814388" eaLnBrk="0" hangingPunct="0">
              <a:lnSpc>
                <a:spcPct val="90000"/>
              </a:lnSpc>
            </a:pPr>
            <a:r>
              <a:rPr lang="en-US" sz="2000" dirty="0" smtClean="0">
                <a:solidFill>
                  <a:srgbClr val="FFFFFF"/>
                </a:solidFill>
                <a:cs typeface="Arial" pitchFamily="34" charset="0"/>
              </a:rPr>
              <a:t>Channel Choice, Protect Investments</a:t>
            </a:r>
            <a:endParaRPr lang="en-US" sz="2000" dirty="0">
              <a:solidFill>
                <a:srgbClr val="FFFFFF"/>
              </a:solidFill>
              <a:cs typeface="Arial" pitchFamily="34" charset="0"/>
            </a:endParaRPr>
          </a:p>
        </p:txBody>
      </p:sp>
      <p:sp>
        <p:nvSpPr>
          <p:cNvPr id="139319" name="TextBox 79"/>
          <p:cNvSpPr txBox="1">
            <a:spLocks noChangeArrowheads="1"/>
          </p:cNvSpPr>
          <p:nvPr/>
        </p:nvSpPr>
        <p:spPr bwMode="auto">
          <a:xfrm>
            <a:off x="6305551" y="1755826"/>
            <a:ext cx="21526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119063" indent="-119063" eaLnBrk="1" hangingPunct="1">
              <a:buFont typeface="Arial" panose="020B0604020202020204" pitchFamily="34" charset="0"/>
              <a:buChar char="•"/>
            </a:pPr>
            <a:r>
              <a:rPr lang="en-US" sz="1200" b="1" dirty="0" smtClean="0">
                <a:solidFill>
                  <a:srgbClr val="E1E1E1"/>
                </a:solidFill>
              </a:rPr>
              <a:t>Integrate existing channels &amp; back-end</a:t>
            </a:r>
          </a:p>
          <a:p>
            <a:pPr marL="119063" indent="-119063" eaLnBrk="1" hangingPunct="1">
              <a:buFont typeface="Arial" panose="020B0604020202020204" pitchFamily="34" charset="0"/>
              <a:buChar char="•"/>
            </a:pPr>
            <a:r>
              <a:rPr lang="en-US" sz="1200" b="1" dirty="0" smtClean="0">
                <a:solidFill>
                  <a:srgbClr val="E1E1E1"/>
                </a:solidFill>
              </a:rPr>
              <a:t>One set of apps, one set of  infrastructures </a:t>
            </a:r>
            <a:endParaRPr lang="en-US" sz="1200" b="1" dirty="0">
              <a:solidFill>
                <a:srgbClr val="E1E1E1"/>
              </a:solidFill>
            </a:endParaRPr>
          </a:p>
        </p:txBody>
      </p:sp>
      <p:sp>
        <p:nvSpPr>
          <p:cNvPr id="73" name="TextBox 82"/>
          <p:cNvSpPr txBox="1">
            <a:spLocks noChangeArrowheads="1"/>
          </p:cNvSpPr>
          <p:nvPr/>
        </p:nvSpPr>
        <p:spPr bwMode="auto">
          <a:xfrm>
            <a:off x="1794311" y="3522643"/>
            <a:ext cx="247288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ea typeface="ＭＳ Ｐゴシック" pitchFamily="34" charset="-128"/>
              </a:defRPr>
            </a:lvl1pPr>
            <a:lvl2pPr marL="180975" indent="-119063"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lvl="1" eaLnBrk="1" hangingPunct="1">
              <a:buFont typeface="Arial" pitchFamily="34" charset="0"/>
              <a:buChar char="•"/>
            </a:pPr>
            <a:r>
              <a:rPr lang="en-US" sz="1200" b="1" dirty="0" smtClean="0">
                <a:solidFill>
                  <a:srgbClr val="E1E1E1"/>
                </a:solidFill>
              </a:rPr>
              <a:t>Higher FCR from contextual interactions</a:t>
            </a:r>
          </a:p>
          <a:p>
            <a:pPr lvl="1" eaLnBrk="1" hangingPunct="1">
              <a:buFont typeface="Arial" pitchFamily="34" charset="0"/>
              <a:buChar char="•"/>
            </a:pPr>
            <a:r>
              <a:rPr lang="en-US" sz="1200" b="1" dirty="0" smtClean="0">
                <a:solidFill>
                  <a:srgbClr val="E1E1E1"/>
                </a:solidFill>
              </a:rPr>
              <a:t>Increased self-service saves $ millions per year</a:t>
            </a:r>
          </a:p>
          <a:p>
            <a:pPr lvl="1" eaLnBrk="1" hangingPunct="1">
              <a:buFont typeface="Arial" pitchFamily="34" charset="0"/>
              <a:buChar char="•"/>
            </a:pPr>
            <a:endParaRPr lang="en-US" sz="1200" b="1" dirty="0" smtClean="0">
              <a:solidFill>
                <a:srgbClr val="FFFF00"/>
              </a:solidFill>
            </a:endParaRPr>
          </a:p>
          <a:p>
            <a:pPr lvl="1" eaLnBrk="1" hangingPunct="1">
              <a:buFont typeface="Arial" pitchFamily="34" charset="0"/>
              <a:buChar char="•"/>
            </a:pPr>
            <a:endParaRPr lang="en-US" sz="1200" b="1" dirty="0">
              <a:solidFill>
                <a:srgbClr val="FFFF00"/>
              </a:solidFill>
            </a:endParaRPr>
          </a:p>
        </p:txBody>
      </p:sp>
      <p:sp>
        <p:nvSpPr>
          <p:cNvPr id="79" name="TextBox 79"/>
          <p:cNvSpPr txBox="1">
            <a:spLocks noChangeArrowheads="1"/>
          </p:cNvSpPr>
          <p:nvPr/>
        </p:nvSpPr>
        <p:spPr bwMode="auto">
          <a:xfrm>
            <a:off x="6248400" y="3522643"/>
            <a:ext cx="243840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119063" indent="-119063" eaLnBrk="1" hangingPunct="1">
              <a:buFont typeface="Arial" panose="020B0604020202020204" pitchFamily="34" charset="0"/>
              <a:buChar char="•"/>
            </a:pPr>
            <a:r>
              <a:rPr lang="en-US" sz="1200" b="1" dirty="0" smtClean="0">
                <a:solidFill>
                  <a:srgbClr val="E1E1E1"/>
                </a:solidFill>
              </a:rPr>
              <a:t>Preserve UX with in-app one-click video</a:t>
            </a:r>
          </a:p>
          <a:p>
            <a:pPr marL="119063" indent="-119063" eaLnBrk="1" hangingPunct="1">
              <a:buFont typeface="Arial" panose="020B0604020202020204" pitchFamily="34" charset="0"/>
              <a:buChar char="•"/>
            </a:pPr>
            <a:r>
              <a:rPr lang="en-US" sz="1200" b="1" dirty="0" smtClean="0">
                <a:solidFill>
                  <a:srgbClr val="E1E1E1"/>
                </a:solidFill>
              </a:rPr>
              <a:t>Use existing endpoints</a:t>
            </a:r>
          </a:p>
          <a:p>
            <a:pPr marL="119063" indent="-119063" eaLnBrk="1" hangingPunct="1">
              <a:buFont typeface="Arial" panose="020B0604020202020204" pitchFamily="34" charset="0"/>
              <a:buChar char="•"/>
            </a:pPr>
            <a:r>
              <a:rPr lang="en-US" sz="1200" b="1" dirty="0" smtClean="0">
                <a:solidFill>
                  <a:srgbClr val="E1E1E1"/>
                </a:solidFill>
              </a:rPr>
              <a:t>Mobile push notification</a:t>
            </a:r>
          </a:p>
          <a:p>
            <a:pPr marL="119063" indent="-119063" eaLnBrk="1" hangingPunct="1">
              <a:buFont typeface="Arial" panose="020B0604020202020204" pitchFamily="34" charset="0"/>
              <a:buChar char="•"/>
            </a:pPr>
            <a:endParaRPr lang="en-US" sz="1200" b="1" dirty="0">
              <a:solidFill>
                <a:srgbClr val="E1E1E1"/>
              </a:solidFill>
            </a:endParaRPr>
          </a:p>
        </p:txBody>
      </p:sp>
      <p:sp>
        <p:nvSpPr>
          <p:cNvPr id="3" name="Title 2"/>
          <p:cNvSpPr>
            <a:spLocks noGrp="1"/>
          </p:cNvSpPr>
          <p:nvPr>
            <p:ph type="title"/>
          </p:nvPr>
        </p:nvSpPr>
        <p:spPr/>
        <p:txBody>
          <a:bodyPr/>
          <a:lstStyle/>
          <a:p>
            <a:r>
              <a:rPr lang="en-US" dirty="0" smtClean="0"/>
              <a:t>Enterprise Value Proposition</a:t>
            </a:r>
            <a:endParaRPr lang="en-US" dirty="0"/>
          </a:p>
        </p:txBody>
      </p:sp>
      <p:pic>
        <p:nvPicPr>
          <p:cNvPr id="4098" name="Picture 2" descr="http://smashfly.files.wordpress.com/2014/03/candidatenps.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47721" y="1809750"/>
            <a:ext cx="1081079" cy="761093"/>
          </a:xfrm>
          <a:prstGeom prst="roundRect">
            <a:avLst>
              <a:gd name="adj" fmla="val 11639"/>
            </a:avLst>
          </a:prstGeom>
          <a:noFill/>
          <a:extLst>
            <a:ext uri="{909E8E84-426E-40DD-AFC4-6F175D3DCCD1}">
              <a14:hiddenFill xmlns:a14="http://schemas.microsoft.com/office/drawing/2010/main">
                <a:solidFill>
                  <a:srgbClr val="FFFFFF"/>
                </a:solidFill>
              </a14:hiddenFill>
            </a:ext>
          </a:extLst>
        </p:spPr>
      </p:pic>
      <p:pic>
        <p:nvPicPr>
          <p:cNvPr id="56" name="Picture 11" descr="http://njpo.org/images/ChatRoom.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1189"/>
          <a:stretch/>
        </p:blipFill>
        <p:spPr bwMode="auto">
          <a:xfrm>
            <a:off x="5287996" y="1869720"/>
            <a:ext cx="369691" cy="378066"/>
          </a:xfrm>
          <a:prstGeom prst="roundRect">
            <a:avLst>
              <a:gd name="adj" fmla="val 15448"/>
            </a:avLst>
          </a:prstGeom>
          <a:noFill/>
          <a:extLst>
            <a:ext uri="{909E8E84-426E-40DD-AFC4-6F175D3DCCD1}">
              <a14:hiddenFill xmlns:a14="http://schemas.microsoft.com/office/drawing/2010/main">
                <a:solidFill>
                  <a:srgbClr val="FFFFFF"/>
                </a:solidFill>
              </a14:hiddenFill>
            </a:ext>
          </a:extLst>
        </p:spPr>
      </p:pic>
      <p:pic>
        <p:nvPicPr>
          <p:cNvPr id="57" name="Picture 21" descr="http://eltoblog.wpengine.com/wp-content/uploads/2012/12/social_media.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582957" y="1690631"/>
            <a:ext cx="442054" cy="437952"/>
          </a:xfrm>
          <a:prstGeom prst="ellipse">
            <a:avLst/>
          </a:prstGeom>
          <a:noFill/>
          <a:extLst>
            <a:ext uri="{909E8E84-426E-40DD-AFC4-6F175D3DCCD1}">
              <a14:hiddenFill xmlns:a14="http://schemas.microsoft.com/office/drawing/2010/main">
                <a:solidFill>
                  <a:srgbClr val="FFFFFF"/>
                </a:solidFill>
              </a14:hiddenFill>
            </a:ext>
          </a:extLst>
        </p:spPr>
      </p:pic>
      <p:pic>
        <p:nvPicPr>
          <p:cNvPr id="58" name="Picture 25" descr="http://www.advancednfp.com/images/crm-icon-81px.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582958" y="2022299"/>
            <a:ext cx="442053" cy="51845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943600" y="1962150"/>
            <a:ext cx="380861" cy="386257"/>
          </a:xfrm>
          <a:prstGeom prst="ellipse">
            <a:avLst/>
          </a:prstGeom>
        </p:spPr>
      </p:pic>
      <p:grpSp>
        <p:nvGrpSpPr>
          <p:cNvPr id="60" name="Group 59"/>
          <p:cNvGrpSpPr>
            <a:grpSpLocks noChangeAspect="1"/>
          </p:cNvGrpSpPr>
          <p:nvPr/>
        </p:nvGrpSpPr>
        <p:grpSpPr>
          <a:xfrm>
            <a:off x="5334000" y="2190750"/>
            <a:ext cx="387014" cy="387014"/>
            <a:chOff x="3547970" y="1746682"/>
            <a:chExt cx="2228850" cy="2228850"/>
          </a:xfrm>
        </p:grpSpPr>
        <p:sp>
          <p:nvSpPr>
            <p:cNvPr id="61" name="Rectangle 60"/>
            <p:cNvSpPr/>
            <p:nvPr/>
          </p:nvSpPr>
          <p:spPr>
            <a:xfrm>
              <a:off x="3821341" y="2492308"/>
              <a:ext cx="1735987" cy="10604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a:p>
          </p:txBody>
        </p:sp>
        <p:pic>
          <p:nvPicPr>
            <p:cNvPr id="63" name="Picture 29" descr="http://mmdbiz.com/images/uc_logo.png"/>
            <p:cNvPicPr>
              <a:picLocks noChangeAspect="1" noChangeArrowheads="1"/>
            </p:cNvPicPr>
            <p:nvPr/>
          </p:nvPicPr>
          <p:blipFill>
            <a:blip r:embed="rId9" cstate="email">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3547970" y="1746682"/>
              <a:ext cx="2228850" cy="2228850"/>
            </a:xfrm>
            <a:prstGeom prst="rect">
              <a:avLst/>
            </a:prstGeom>
            <a:noFill/>
            <a:extLst>
              <a:ext uri="{909E8E84-426E-40DD-AFC4-6F175D3DCCD1}">
                <a14:hiddenFill xmlns:a14="http://schemas.microsoft.com/office/drawing/2010/main">
                  <a:solidFill>
                    <a:srgbClr val="FFFFFF"/>
                  </a:solidFill>
                </a14:hiddenFill>
              </a:ext>
            </a:extLst>
          </p:spPr>
        </p:pic>
      </p:grpSp>
      <p:pic>
        <p:nvPicPr>
          <p:cNvPr id="64" name="Picture 63"/>
          <p:cNvPicPr>
            <a:picLocks noChangeAspect="1"/>
          </p:cNvPicPr>
          <p:nvPr/>
        </p:nvPicPr>
        <p:blipFill>
          <a:blip r:embed="rId11" cstate="email">
            <a:extLst>
              <a:ext uri="{BEBA8EAE-BF5A-486C-A8C5-ECC9F3942E4B}">
                <a14:imgProps xmlns:a14="http://schemas.microsoft.com/office/drawing/2010/main">
                  <a14:imgLayer r:embed="rId12">
                    <a14:imgEffect>
                      <a14:backgroundRemoval t="4124" b="92784" l="9653" r="96139"/>
                    </a14:imgEffect>
                  </a14:imgLayer>
                </a14:imgProps>
              </a:ext>
              <a:ext uri="{28A0092B-C50C-407E-A947-70E740481C1C}">
                <a14:useLocalDpi xmlns:a14="http://schemas.microsoft.com/office/drawing/2010/main"/>
              </a:ext>
            </a:extLst>
          </a:blip>
          <a:stretch>
            <a:fillRect/>
          </a:stretch>
        </p:blipFill>
        <p:spPr>
          <a:xfrm>
            <a:off x="5770184" y="2250715"/>
            <a:ext cx="554277" cy="415173"/>
          </a:xfrm>
          <a:prstGeom prst="rect">
            <a:avLst/>
          </a:prstGeom>
        </p:spPr>
      </p:pic>
      <p:grpSp>
        <p:nvGrpSpPr>
          <p:cNvPr id="65" name="Group 64"/>
          <p:cNvGrpSpPr>
            <a:grpSpLocks noChangeAspect="1"/>
          </p:cNvGrpSpPr>
          <p:nvPr/>
        </p:nvGrpSpPr>
        <p:grpSpPr>
          <a:xfrm>
            <a:off x="869224" y="3596805"/>
            <a:ext cx="788088" cy="777626"/>
            <a:chOff x="530508" y="1858233"/>
            <a:chExt cx="788088" cy="777626"/>
          </a:xfrm>
        </p:grpSpPr>
        <p:sp>
          <p:nvSpPr>
            <p:cNvPr id="66" name="Rectangle 65"/>
            <p:cNvSpPr/>
            <p:nvPr/>
          </p:nvSpPr>
          <p:spPr>
            <a:xfrm>
              <a:off x="583096" y="2370816"/>
              <a:ext cx="212034" cy="2650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67" name="Rectangle 66"/>
            <p:cNvSpPr/>
            <p:nvPr/>
          </p:nvSpPr>
          <p:spPr>
            <a:xfrm>
              <a:off x="832379" y="2251550"/>
              <a:ext cx="212034" cy="3843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68" name="Rectangle 67"/>
            <p:cNvSpPr/>
            <p:nvPr/>
          </p:nvSpPr>
          <p:spPr>
            <a:xfrm>
              <a:off x="1106562" y="2087219"/>
              <a:ext cx="212034" cy="5486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69" name="Rectangle 68"/>
            <p:cNvSpPr/>
            <p:nvPr/>
          </p:nvSpPr>
          <p:spPr>
            <a:xfrm rot="2940000">
              <a:off x="612804" y="1960354"/>
              <a:ext cx="109728" cy="27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70" name="Rectangle 69"/>
            <p:cNvSpPr/>
            <p:nvPr/>
          </p:nvSpPr>
          <p:spPr>
            <a:xfrm rot="8340000">
              <a:off x="758355" y="1934799"/>
              <a:ext cx="109728" cy="2360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71" name="Up Arrow 70"/>
            <p:cNvSpPr/>
            <p:nvPr/>
          </p:nvSpPr>
          <p:spPr>
            <a:xfrm rot="2940000">
              <a:off x="915242" y="1780016"/>
              <a:ext cx="209325" cy="365760"/>
            </a:xfrm>
            <a:prstGeom prst="up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a:p>
          </p:txBody>
        </p:sp>
      </p:grpSp>
      <p:pic>
        <p:nvPicPr>
          <p:cNvPr id="72" name="Picture 71"/>
          <p:cNvPicPr>
            <a:picLocks noChangeAspect="1"/>
          </p:cNvPicPr>
          <p:nvPr/>
        </p:nvPicPr>
        <p:blipFill>
          <a:blip r:embed="rId13" cstate="email">
            <a:extLst>
              <a:ext uri="{BEBA8EAE-BF5A-486C-A8C5-ECC9F3942E4B}">
                <a14:imgProps xmlns:a14="http://schemas.microsoft.com/office/drawing/2010/main">
                  <a14:imgLayer r:embed="rId14">
                    <a14:imgEffect>
                      <a14:backgroundRemoval t="26667" b="72000" l="16444" r="80000"/>
                    </a14:imgEffect>
                  </a14:imgLayer>
                </a14:imgProps>
              </a:ext>
              <a:ext uri="{28A0092B-C50C-407E-A947-70E740481C1C}">
                <a14:useLocalDpi xmlns:a14="http://schemas.microsoft.com/office/drawing/2010/main"/>
              </a:ext>
            </a:extLst>
          </a:blip>
          <a:stretch>
            <a:fillRect/>
          </a:stretch>
        </p:blipFill>
        <p:spPr>
          <a:xfrm>
            <a:off x="5353380" y="3620417"/>
            <a:ext cx="760752" cy="760752"/>
          </a:xfrm>
          <a:prstGeom prst="ellipse">
            <a:avLst/>
          </a:prstGeom>
        </p:spPr>
      </p:pic>
      <p:sp>
        <p:nvSpPr>
          <p:cNvPr id="74" name="Oval 73"/>
          <p:cNvSpPr>
            <a:spLocks noChangeAspect="1"/>
          </p:cNvSpPr>
          <p:nvPr/>
        </p:nvSpPr>
        <p:spPr>
          <a:xfrm>
            <a:off x="5334000" y="3601037"/>
            <a:ext cx="799513" cy="799513"/>
          </a:xfrm>
          <a:prstGeom prst="ellipse">
            <a:avLst/>
          </a:prstGeom>
          <a:no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75" name="Footer Placeholder 3"/>
          <p:cNvSpPr>
            <a:spLocks noGrp="1"/>
          </p:cNvSpPr>
          <p:nvPr>
            <p:ph type="ftr" sz="quarter" idx="11"/>
          </p:nvPr>
        </p:nvSpPr>
        <p:spPr>
          <a:xfrm>
            <a:off x="107629" y="4876119"/>
            <a:ext cx="3898938" cy="273844"/>
          </a:xfrm>
        </p:spPr>
        <p:txBody>
          <a:bodyPr/>
          <a:lstStyle/>
          <a:p>
            <a:r>
              <a:rPr lang="en-US" dirty="0" smtClean="0">
                <a:solidFill>
                  <a:prstClr val="white"/>
                </a:solidFill>
              </a:rPr>
              <a:t>CaféX Communications Confidential © 2014 – All Rights Reserved. </a:t>
            </a:r>
            <a:endParaRPr lang="en-US" dirty="0">
              <a:solidFill>
                <a:prstClr val="white"/>
              </a:solidFill>
            </a:endParaRPr>
          </a:p>
        </p:txBody>
      </p:sp>
      <p:sp>
        <p:nvSpPr>
          <p:cNvPr id="76" name="Slide Number Placeholder 4"/>
          <p:cNvSpPr>
            <a:spLocks noGrp="1"/>
          </p:cNvSpPr>
          <p:nvPr>
            <p:ph type="sldNum" sz="quarter" idx="12"/>
          </p:nvPr>
        </p:nvSpPr>
        <p:spPr>
          <a:xfrm>
            <a:off x="7014842" y="4876119"/>
            <a:ext cx="2133600" cy="273844"/>
          </a:xfrm>
        </p:spPr>
        <p:txBody>
          <a:bodyPr/>
          <a:lstStyle/>
          <a:p>
            <a:fld id="{0431C951-9D62-474D-B35D-66AB940D3B2F}" type="slidenum">
              <a:rPr lang="en-US" sz="1000">
                <a:solidFill>
                  <a:srgbClr val="FFFFFF"/>
                </a:solidFill>
              </a:rPr>
              <a:pPr/>
              <a:t>30</a:t>
            </a:fld>
            <a:endParaRPr lang="en-US" sz="1000" dirty="0">
              <a:solidFill>
                <a:srgbClr val="FFFFFF"/>
              </a:solidFill>
            </a:endParaRPr>
          </a:p>
        </p:txBody>
      </p:sp>
    </p:spTree>
    <p:extLst>
      <p:ext uri="{BB962C8B-B14F-4D97-AF65-F5344CB8AC3E}">
        <p14:creationId xmlns:p14="http://schemas.microsoft.com/office/powerpoint/2010/main" val="284450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062659" y="2263393"/>
            <a:ext cx="7277100" cy="998538"/>
          </a:xfrm>
        </p:spPr>
        <p:txBody>
          <a:bodyPr/>
          <a:lstStyle/>
          <a:p>
            <a:r>
              <a:rPr lang="en-US" dirty="0" smtClean="0">
                <a:solidFill>
                  <a:schemeClr val="bg1"/>
                </a:solidFill>
              </a:rPr>
              <a:t>Thank You! </a:t>
            </a:r>
            <a:br>
              <a:rPr lang="en-US" dirty="0" smtClean="0">
                <a:solidFill>
                  <a:schemeClr val="bg1"/>
                </a:solidFill>
              </a:rPr>
            </a:br>
            <a:r>
              <a:rPr lang="en-US" dirty="0" smtClean="0"/>
              <a:t/>
            </a:r>
            <a:br>
              <a:rPr lang="en-US" dirty="0" smtClean="0"/>
            </a:br>
            <a:r>
              <a:rPr lang="en-US" dirty="0"/>
              <a:t/>
            </a:r>
            <a:br>
              <a:rPr lang="en-US" dirty="0"/>
            </a:br>
            <a:r>
              <a:rPr lang="en-US" sz="2400" b="0" dirty="0" smtClean="0">
                <a:solidFill>
                  <a:srgbClr val="0000FF"/>
                </a:solidFill>
                <a:hlinkClick r:id="rId2"/>
              </a:rPr>
              <a:t>www.cafex.com</a:t>
            </a:r>
            <a:r>
              <a:rPr lang="en-US" sz="1800" b="0" dirty="0" smtClean="0">
                <a:solidFill>
                  <a:srgbClr val="0000FF"/>
                </a:solidFill>
                <a:hlinkClick r:id="rId2"/>
              </a:rPr>
              <a:t/>
            </a:r>
            <a:br>
              <a:rPr lang="en-US" sz="1800" b="0" dirty="0" smtClean="0">
                <a:solidFill>
                  <a:srgbClr val="0000FF"/>
                </a:solidFill>
                <a:hlinkClick r:id="rId2"/>
              </a:rPr>
            </a:br>
            <a:endParaRPr lang="en-US" sz="1800" b="0" dirty="0">
              <a:solidFill>
                <a:srgbClr val="0000FF"/>
              </a:solidFill>
            </a:endParaRPr>
          </a:p>
        </p:txBody>
      </p:sp>
      <p:pic>
        <p:nvPicPr>
          <p:cNvPr id="2" name="Picture 1">
            <a:hlinkClick r:id="rId3"/>
          </p:cNvPr>
          <p:cNvPicPr>
            <a:picLocks noChangeAspect="1"/>
          </p:cNvPicPr>
          <p:nvPr/>
        </p:nvPicPr>
        <p:blipFill rotWithShape="1">
          <a:blip r:embed="rId4"/>
          <a:srcRect l="5548" t="6148" r="6791" b="43919"/>
          <a:stretch/>
        </p:blipFill>
        <p:spPr>
          <a:xfrm>
            <a:off x="4016420" y="1255413"/>
            <a:ext cx="3529134" cy="2289282"/>
          </a:xfrm>
          <a:prstGeom prst="rect">
            <a:avLst/>
          </a:prstGeom>
        </p:spPr>
      </p:pic>
    </p:spTree>
    <p:extLst>
      <p:ext uri="{BB962C8B-B14F-4D97-AF65-F5344CB8AC3E}">
        <p14:creationId xmlns:p14="http://schemas.microsoft.com/office/powerpoint/2010/main" val="222435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5512" r="13077"/>
          <a:stretch/>
        </p:blipFill>
        <p:spPr>
          <a:xfrm>
            <a:off x="1776046" y="19050"/>
            <a:ext cx="7444154" cy="5143500"/>
          </a:xfrm>
          <a:prstGeom prst="rect">
            <a:avLst/>
          </a:prstGeom>
        </p:spPr>
      </p:pic>
      <p:sp>
        <p:nvSpPr>
          <p:cNvPr id="2" name="Title 1"/>
          <p:cNvSpPr>
            <a:spLocks noGrp="1"/>
          </p:cNvSpPr>
          <p:nvPr>
            <p:ph type="title"/>
          </p:nvPr>
        </p:nvSpPr>
        <p:spPr>
          <a:xfrm rot="21046168">
            <a:off x="2717274" y="829040"/>
            <a:ext cx="5275960" cy="866726"/>
          </a:xfrm>
          <a:scene3d>
            <a:camera prst="perspectiveFront" fov="2700000">
              <a:rot lat="21012000" lon="21552000" rev="21594000"/>
            </a:camera>
            <a:lightRig rig="threePt" dir="t"/>
          </a:scene3d>
        </p:spPr>
        <p:txBody>
          <a:bodyPr vert="horz" lIns="91440" tIns="45720" rIns="91440" bIns="45720" rtlCol="0">
            <a:noAutofit/>
          </a:bodyPr>
          <a:lstStyle/>
          <a:p>
            <a:pPr>
              <a:spcBef>
                <a:spcPct val="20000"/>
              </a:spcBef>
              <a:spcAft>
                <a:spcPts val="1200"/>
              </a:spcAft>
              <a:buFont typeface="Arial"/>
            </a:pPr>
            <a:r>
              <a:rPr lang="en-US" sz="2400" dirty="0">
                <a:solidFill>
                  <a:schemeClr val="bg1"/>
                </a:solidFill>
                <a:effectLst>
                  <a:outerShdw blurRad="50800" dist="38100" dir="2700000" algn="tl" rotWithShape="0">
                    <a:prstClr val="black">
                      <a:alpha val="40000"/>
                    </a:prstClr>
                  </a:outerShdw>
                </a:effectLst>
                <a:ea typeface="+mn-ea"/>
                <a:cs typeface="+mn-cs"/>
              </a:rPr>
              <a:t>Mobile </a:t>
            </a:r>
            <a:r>
              <a:rPr lang="en-US" sz="2400" dirty="0" smtClean="0">
                <a:solidFill>
                  <a:schemeClr val="bg1"/>
                </a:solidFill>
                <a:effectLst>
                  <a:outerShdw blurRad="50800" dist="38100" dir="2700000" algn="tl" rotWithShape="0">
                    <a:prstClr val="black">
                      <a:alpha val="40000"/>
                    </a:prstClr>
                  </a:outerShdw>
                </a:effectLst>
                <a:ea typeface="+mn-ea"/>
                <a:cs typeface="+mn-cs"/>
              </a:rPr>
              <a:t>&amp; web </a:t>
            </a:r>
            <a:r>
              <a:rPr lang="en-US" sz="2400" dirty="0">
                <a:solidFill>
                  <a:schemeClr val="bg1"/>
                </a:solidFill>
                <a:effectLst>
                  <a:outerShdw blurRad="50800" dist="38100" dir="2700000" algn="tl" rotWithShape="0">
                    <a:prstClr val="black">
                      <a:alpha val="40000"/>
                    </a:prstClr>
                  </a:outerShdw>
                </a:effectLst>
                <a:ea typeface="+mn-ea"/>
                <a:cs typeface="+mn-cs"/>
              </a:rPr>
              <a:t>a</a:t>
            </a:r>
            <a:r>
              <a:rPr lang="en-US" sz="2400" dirty="0" smtClean="0">
                <a:solidFill>
                  <a:schemeClr val="bg1"/>
                </a:solidFill>
                <a:effectLst>
                  <a:outerShdw blurRad="50800" dist="38100" dir="2700000" algn="tl" rotWithShape="0">
                    <a:prstClr val="black">
                      <a:alpha val="40000"/>
                    </a:prstClr>
                  </a:outerShdw>
                </a:effectLst>
                <a:ea typeface="+mn-ea"/>
                <a:cs typeface="+mn-cs"/>
              </a:rPr>
              <a:t>pps </a:t>
            </a:r>
            <a:r>
              <a:rPr lang="en-US" sz="2400" dirty="0">
                <a:solidFill>
                  <a:schemeClr val="bg1"/>
                </a:solidFill>
                <a:effectLst>
                  <a:outerShdw blurRad="50800" dist="38100" dir="2700000" algn="tl" rotWithShape="0">
                    <a:prstClr val="black">
                      <a:alpha val="40000"/>
                    </a:prstClr>
                  </a:outerShdw>
                </a:effectLst>
                <a:ea typeface="+mn-ea"/>
                <a:cs typeface="+mn-cs"/>
              </a:rPr>
              <a:t>will be the face of customer service</a:t>
            </a:r>
          </a:p>
        </p:txBody>
      </p:sp>
      <p:sp>
        <p:nvSpPr>
          <p:cNvPr id="3" name="Content Placeholder 2"/>
          <p:cNvSpPr>
            <a:spLocks noGrp="1"/>
          </p:cNvSpPr>
          <p:nvPr>
            <p:ph idx="1"/>
          </p:nvPr>
        </p:nvSpPr>
        <p:spPr>
          <a:xfrm rot="20952959">
            <a:off x="3073593" y="1708463"/>
            <a:ext cx="5496095" cy="2763892"/>
          </a:xfrm>
          <a:scene3d>
            <a:camera prst="perspectiveFront" fov="2700000">
              <a:rot lat="21012000" lon="21192000" rev="21594000"/>
            </a:camera>
            <a:lightRig rig="threePt" dir="t"/>
          </a:scene3d>
        </p:spPr>
        <p:txBody>
          <a:bodyPr>
            <a:noAutofit/>
          </a:bodyPr>
          <a:lstStyle/>
          <a:p>
            <a:pPr marL="744538" indent="-744538">
              <a:lnSpc>
                <a:spcPct val="90000"/>
              </a:lnSpc>
              <a:spcBef>
                <a:spcPts val="168"/>
              </a:spcBef>
              <a:spcAft>
                <a:spcPts val="2400"/>
              </a:spcAft>
              <a:buNone/>
            </a:pPr>
            <a:r>
              <a:rPr lang="en-US" sz="2800" b="1" dirty="0">
                <a:solidFill>
                  <a:schemeClr val="bg1"/>
                </a:solidFill>
                <a:effectLst>
                  <a:outerShdw blurRad="50800" dist="38100" dir="2700000" algn="tl" rotWithShape="0">
                    <a:prstClr val="black">
                      <a:alpha val="40000"/>
                    </a:prstClr>
                  </a:outerShdw>
                </a:effectLst>
              </a:rPr>
              <a:t>81</a:t>
            </a:r>
            <a:r>
              <a:rPr lang="en-US" sz="2800" b="1" dirty="0" smtClean="0">
                <a:solidFill>
                  <a:schemeClr val="bg1"/>
                </a:solidFill>
                <a:effectLst>
                  <a:outerShdw blurRad="50800" dist="38100" dir="2700000" algn="tl" rotWithShape="0">
                    <a:prstClr val="black">
                      <a:alpha val="40000"/>
                    </a:prstClr>
                  </a:outerShdw>
                </a:effectLst>
              </a:rPr>
              <a:t>%	</a:t>
            </a:r>
            <a:r>
              <a:rPr lang="en-US" sz="1400" dirty="0" smtClean="0">
                <a:solidFill>
                  <a:schemeClr val="bg1"/>
                </a:solidFill>
                <a:effectLst>
                  <a:outerShdw blurRad="50800" dist="38100" dir="2700000" algn="tl" rotWithShape="0">
                    <a:prstClr val="black">
                      <a:alpha val="40000"/>
                    </a:prstClr>
                  </a:outerShdw>
                </a:effectLst>
              </a:rPr>
              <a:t>of </a:t>
            </a:r>
            <a:r>
              <a:rPr lang="en-US" sz="1400" dirty="0">
                <a:solidFill>
                  <a:schemeClr val="bg1"/>
                </a:solidFill>
                <a:effectLst>
                  <a:outerShdw blurRad="50800" dist="38100" dir="2700000" algn="tl" rotWithShape="0">
                    <a:prstClr val="black">
                      <a:alpha val="40000"/>
                    </a:prstClr>
                  </a:outerShdw>
                </a:effectLst>
              </a:rPr>
              <a:t>consumers use the phone for support </a:t>
            </a:r>
            <a:r>
              <a:rPr lang="en-US" sz="1400" dirty="0" smtClean="0">
                <a:solidFill>
                  <a:schemeClr val="bg1"/>
                </a:solidFill>
                <a:effectLst>
                  <a:outerShdw blurRad="50800" dist="38100" dir="2700000" algn="tl" rotWithShape="0">
                    <a:prstClr val="black">
                      <a:alpha val="40000"/>
                    </a:prstClr>
                  </a:outerShdw>
                </a:effectLst>
              </a:rPr>
              <a:t>but only</a:t>
            </a:r>
            <a:r>
              <a:rPr lang="en-US" sz="1400" b="1" dirty="0" smtClean="0">
                <a:solidFill>
                  <a:schemeClr val="bg1"/>
                </a:solidFill>
                <a:effectLst>
                  <a:outerShdw blurRad="50800" dist="38100" dir="2700000" algn="tl" rotWithShape="0">
                    <a:prstClr val="black">
                      <a:alpha val="40000"/>
                    </a:prstClr>
                  </a:outerShdw>
                </a:effectLst>
              </a:rPr>
              <a:t> </a:t>
            </a:r>
            <a:r>
              <a:rPr lang="en-US" sz="1800" b="1" dirty="0" smtClean="0">
                <a:solidFill>
                  <a:schemeClr val="bg1"/>
                </a:solidFill>
                <a:effectLst>
                  <a:outerShdw blurRad="50800" dist="38100" dir="2700000" algn="tl" rotWithShape="0">
                    <a:prstClr val="black">
                      <a:alpha val="40000"/>
                    </a:prstClr>
                  </a:outerShdw>
                </a:effectLst>
              </a:rPr>
              <a:t>8</a:t>
            </a:r>
            <a:r>
              <a:rPr lang="en-US" sz="1800" b="1" dirty="0">
                <a:solidFill>
                  <a:schemeClr val="bg1"/>
                </a:solidFill>
                <a:effectLst>
                  <a:outerShdw blurRad="50800" dist="38100" dir="2700000" algn="tl" rotWithShape="0">
                    <a:prstClr val="black">
                      <a:alpha val="40000"/>
                    </a:prstClr>
                  </a:outerShdw>
                </a:effectLst>
              </a:rPr>
              <a:t>%</a:t>
            </a:r>
            <a:r>
              <a:rPr lang="en-US" sz="1100" b="1" dirty="0">
                <a:solidFill>
                  <a:schemeClr val="bg1"/>
                </a:solidFill>
                <a:effectLst>
                  <a:outerShdw blurRad="50800" dist="38100" dir="2700000" algn="tl" rotWithShape="0">
                    <a:prstClr val="black">
                      <a:alpha val="40000"/>
                    </a:prstClr>
                  </a:outerShdw>
                </a:effectLst>
              </a:rPr>
              <a:t> </a:t>
            </a:r>
            <a:r>
              <a:rPr lang="en-US" sz="1400" dirty="0" smtClean="0">
                <a:solidFill>
                  <a:schemeClr val="bg1"/>
                </a:solidFill>
                <a:effectLst>
                  <a:outerShdw blurRad="50800" dist="38100" dir="2700000" algn="tl" rotWithShape="0">
                    <a:prstClr val="black">
                      <a:alpha val="40000"/>
                    </a:prstClr>
                  </a:outerShdw>
                </a:effectLst>
              </a:rPr>
              <a:t>feel </a:t>
            </a:r>
            <a:r>
              <a:rPr lang="en-US" sz="1400" dirty="0">
                <a:solidFill>
                  <a:schemeClr val="bg1"/>
                </a:solidFill>
                <a:effectLst>
                  <a:outerShdw blurRad="50800" dist="38100" dir="2700000" algn="tl" rotWithShape="0">
                    <a:prstClr val="black">
                      <a:alpha val="40000"/>
                    </a:prstClr>
                  </a:outerShdw>
                </a:effectLst>
              </a:rPr>
              <a:t>they receive excellent service</a:t>
            </a:r>
          </a:p>
          <a:p>
            <a:pPr marL="915988" indent="-915988">
              <a:lnSpc>
                <a:spcPct val="90000"/>
              </a:lnSpc>
              <a:spcBef>
                <a:spcPts val="168"/>
              </a:spcBef>
              <a:spcAft>
                <a:spcPts val="2400"/>
              </a:spcAft>
              <a:buNone/>
            </a:pPr>
            <a:r>
              <a:rPr lang="en-US" sz="2800" b="1" dirty="0" smtClean="0">
                <a:solidFill>
                  <a:schemeClr val="bg1"/>
                </a:solidFill>
                <a:effectLst>
                  <a:outerShdw blurRad="50800" dist="38100" dir="2700000" algn="tl" rotWithShape="0">
                    <a:prstClr val="black">
                      <a:alpha val="40000"/>
                    </a:prstClr>
                  </a:outerShdw>
                </a:effectLst>
              </a:rPr>
              <a:t>30</a:t>
            </a:r>
            <a:r>
              <a:rPr lang="en-US" sz="2800" b="1" dirty="0">
                <a:solidFill>
                  <a:schemeClr val="bg1"/>
                </a:solidFill>
                <a:effectLst>
                  <a:outerShdw blurRad="50800" dist="38100" dir="2700000" algn="tl" rotWithShape="0">
                    <a:prstClr val="black">
                      <a:alpha val="40000"/>
                    </a:prstClr>
                  </a:outerShdw>
                </a:effectLst>
              </a:rPr>
              <a:t>%</a:t>
            </a:r>
            <a:r>
              <a:rPr lang="en-US" sz="3200" b="1" dirty="0" smtClean="0">
                <a:solidFill>
                  <a:schemeClr val="bg1"/>
                </a:solidFill>
                <a:effectLst>
                  <a:outerShdw blurRad="50800" dist="38100" dir="2700000" algn="tl" rotWithShape="0">
                    <a:prstClr val="black">
                      <a:alpha val="40000"/>
                    </a:prstClr>
                  </a:outerShdw>
                </a:effectLst>
              </a:rPr>
              <a:t>+</a:t>
            </a:r>
            <a:r>
              <a:rPr lang="en-US" sz="1600" dirty="0" smtClean="0">
                <a:solidFill>
                  <a:schemeClr val="bg1"/>
                </a:solidFill>
                <a:effectLst>
                  <a:outerShdw blurRad="50800" dist="38100" dir="2700000" algn="tl" rotWithShape="0">
                    <a:prstClr val="black">
                      <a:alpha val="40000"/>
                    </a:prstClr>
                  </a:outerShdw>
                </a:effectLst>
              </a:rPr>
              <a:t>	</a:t>
            </a:r>
            <a:r>
              <a:rPr lang="en-US" sz="1400" dirty="0" smtClean="0">
                <a:solidFill>
                  <a:schemeClr val="bg1"/>
                </a:solidFill>
                <a:effectLst>
                  <a:outerShdw blurRad="50800" dist="38100" dir="2700000" algn="tl" rotWithShape="0">
                    <a:prstClr val="black">
                      <a:alpha val="40000"/>
                    </a:prstClr>
                  </a:outerShdw>
                </a:effectLst>
              </a:rPr>
              <a:t>of </a:t>
            </a:r>
            <a:r>
              <a:rPr lang="en-US" sz="1400" dirty="0">
                <a:solidFill>
                  <a:schemeClr val="bg1"/>
                </a:solidFill>
                <a:effectLst>
                  <a:outerShdw blurRad="50800" dist="38100" dir="2700000" algn="tl" rotWithShape="0">
                    <a:prstClr val="black">
                      <a:alpha val="40000"/>
                    </a:prstClr>
                  </a:outerShdw>
                </a:effectLst>
              </a:rPr>
              <a:t>customer calls are transferred to an agent </a:t>
            </a:r>
            <a:r>
              <a:rPr lang="en-US" sz="1400" dirty="0" smtClean="0">
                <a:solidFill>
                  <a:schemeClr val="bg1"/>
                </a:solidFill>
                <a:effectLst>
                  <a:outerShdw blurRad="50800" dist="38100" dir="2700000" algn="tl" rotWithShape="0">
                    <a:prstClr val="black">
                      <a:alpha val="40000"/>
                    </a:prstClr>
                  </a:outerShdw>
                </a:effectLst>
              </a:rPr>
              <a:t>on average</a:t>
            </a:r>
            <a:endParaRPr lang="en-US" sz="1400" dirty="0">
              <a:solidFill>
                <a:schemeClr val="bg1"/>
              </a:solidFill>
              <a:effectLst>
                <a:outerShdw blurRad="50800" dist="38100" dir="2700000" algn="tl" rotWithShape="0">
                  <a:prstClr val="black">
                    <a:alpha val="40000"/>
                  </a:prstClr>
                </a:outerShdw>
              </a:effectLst>
            </a:endParaRPr>
          </a:p>
          <a:p>
            <a:pPr marL="688975" indent="-688975">
              <a:lnSpc>
                <a:spcPct val="90000"/>
              </a:lnSpc>
              <a:spcBef>
                <a:spcPts val="168"/>
              </a:spcBef>
              <a:spcAft>
                <a:spcPts val="2400"/>
              </a:spcAft>
              <a:buNone/>
            </a:pPr>
            <a:r>
              <a:rPr lang="en-US" sz="2800" b="1" dirty="0" smtClean="0">
                <a:solidFill>
                  <a:schemeClr val="bg1"/>
                </a:solidFill>
                <a:effectLst>
                  <a:outerShdw blurRad="50800" dist="38100" dir="2700000" algn="tl" rotWithShape="0">
                    <a:prstClr val="black">
                      <a:alpha val="40000"/>
                    </a:prstClr>
                  </a:outerShdw>
                </a:effectLst>
              </a:rPr>
              <a:t>72%	</a:t>
            </a:r>
            <a:r>
              <a:rPr lang="en-US" sz="1400" dirty="0" smtClean="0">
                <a:solidFill>
                  <a:schemeClr val="bg1"/>
                </a:solidFill>
                <a:effectLst>
                  <a:outerShdw blurRad="50800" dist="38100" dir="2700000" algn="tl" rotWithShape="0">
                    <a:prstClr val="black">
                      <a:alpha val="40000"/>
                    </a:prstClr>
                  </a:outerShdw>
                </a:effectLst>
              </a:rPr>
              <a:t>would </a:t>
            </a:r>
            <a:r>
              <a:rPr lang="en-US" sz="1400" dirty="0">
                <a:solidFill>
                  <a:schemeClr val="bg1"/>
                </a:solidFill>
                <a:effectLst>
                  <a:outerShdw blurRad="50800" dist="38100" dir="2700000" algn="tl" rotWithShape="0">
                    <a:prstClr val="black">
                      <a:alpha val="40000"/>
                    </a:prstClr>
                  </a:outerShdw>
                </a:effectLst>
              </a:rPr>
              <a:t>replace traditional phones with </a:t>
            </a:r>
            <a:r>
              <a:rPr lang="en-US" sz="1400" dirty="0" smtClean="0">
                <a:solidFill>
                  <a:schemeClr val="bg1"/>
                </a:solidFill>
                <a:effectLst>
                  <a:outerShdw blurRad="50800" dist="38100" dir="2700000" algn="tl" rotWithShape="0">
                    <a:prstClr val="black">
                      <a:alpha val="40000"/>
                    </a:prstClr>
                  </a:outerShdw>
                </a:effectLst>
              </a:rPr>
              <a:t>mobile apps </a:t>
            </a:r>
            <a:r>
              <a:rPr lang="en-US" sz="1400" dirty="0">
                <a:solidFill>
                  <a:schemeClr val="bg1"/>
                </a:solidFill>
                <a:effectLst>
                  <a:outerShdw blurRad="50800" dist="38100" dir="2700000" algn="tl" rotWithShape="0">
                    <a:prstClr val="black">
                      <a:alpha val="40000"/>
                    </a:prstClr>
                  </a:outerShdw>
                </a:effectLst>
              </a:rPr>
              <a:t>if the same customer features were </a:t>
            </a:r>
            <a:r>
              <a:rPr lang="en-US" sz="1400" dirty="0" smtClean="0">
                <a:solidFill>
                  <a:schemeClr val="bg1"/>
                </a:solidFill>
                <a:effectLst>
                  <a:outerShdw blurRad="50800" dist="38100" dir="2700000" algn="tl" rotWithShape="0">
                    <a:prstClr val="black">
                      <a:alpha val="40000"/>
                    </a:prstClr>
                  </a:outerShdw>
                </a:effectLst>
              </a:rPr>
              <a:t>available</a:t>
            </a:r>
            <a:r>
              <a:rPr lang="en-US" sz="1400" dirty="0">
                <a:solidFill>
                  <a:schemeClr val="bg1"/>
                </a:solidFill>
                <a:effectLst>
                  <a:outerShdw blurRad="50800" dist="38100" dir="2700000" algn="tl" rotWithShape="0">
                    <a:prstClr val="black">
                      <a:alpha val="40000"/>
                    </a:prstClr>
                  </a:outerShdw>
                </a:effectLst>
              </a:rPr>
              <a:t> </a:t>
            </a:r>
          </a:p>
        </p:txBody>
      </p:sp>
      <p:sp>
        <p:nvSpPr>
          <p:cNvPr id="7" name="Rectangle 6"/>
          <p:cNvSpPr/>
          <p:nvPr/>
        </p:nvSpPr>
        <p:spPr>
          <a:xfrm>
            <a:off x="-76200" y="0"/>
            <a:ext cx="1981200" cy="5162550"/>
          </a:xfrm>
          <a:prstGeom prst="rect">
            <a:avLst/>
          </a:prstGeom>
          <a:solidFill>
            <a:srgbClr val="14416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8" name="Rectangle 7"/>
          <p:cNvSpPr/>
          <p:nvPr/>
        </p:nvSpPr>
        <p:spPr>
          <a:xfrm>
            <a:off x="76200" y="2343150"/>
            <a:ext cx="1887148" cy="1920526"/>
          </a:xfrm>
          <a:prstGeom prst="rect">
            <a:avLst/>
          </a:prstGeom>
        </p:spPr>
        <p:txBody>
          <a:bodyPr wrap="square">
            <a:spAutoFit/>
          </a:bodyPr>
          <a:lstStyle/>
          <a:p>
            <a:pPr marL="285750" indent="-227013">
              <a:lnSpc>
                <a:spcPct val="90000"/>
              </a:lnSpc>
              <a:buFont typeface="Arial" panose="020B0604020202020204" pitchFamily="34" charset="0"/>
              <a:buChar char="•"/>
              <a:defRPr/>
            </a:pPr>
            <a:r>
              <a:rPr lang="en-US" sz="1600" dirty="0">
                <a:solidFill>
                  <a:schemeClr val="bg1"/>
                </a:solidFill>
                <a:latin typeface="Calibri" panose="020F0502020204030204" pitchFamily="34" charset="0"/>
                <a:cs typeface="Calibri" panose="020F0502020204030204" pitchFamily="34" charset="0"/>
              </a:rPr>
              <a:t>Apple iOS:  </a:t>
            </a:r>
            <a:r>
              <a:rPr lang="en-US" sz="1600" dirty="0" smtClean="0">
                <a:solidFill>
                  <a:schemeClr val="bg1"/>
                </a:solidFill>
                <a:latin typeface="Calibri" panose="020F0502020204030204" pitchFamily="34" charset="0"/>
                <a:cs typeface="Calibri" panose="020F0502020204030204" pitchFamily="34" charset="0"/>
              </a:rPr>
              <a:t/>
            </a:r>
            <a:br>
              <a:rPr lang="en-US" sz="1600" dirty="0" smtClean="0">
                <a:solidFill>
                  <a:schemeClr val="bg1"/>
                </a:solidFill>
                <a:latin typeface="Calibri" panose="020F0502020204030204" pitchFamily="34" charset="0"/>
                <a:cs typeface="Calibri" panose="020F0502020204030204" pitchFamily="34" charset="0"/>
              </a:rPr>
            </a:br>
            <a:r>
              <a:rPr lang="en-US" sz="1600" dirty="0" smtClean="0">
                <a:solidFill>
                  <a:schemeClr val="bg1"/>
                </a:solidFill>
                <a:latin typeface="Calibri" panose="020F0502020204030204" pitchFamily="34" charset="0"/>
                <a:cs typeface="Calibri" panose="020F0502020204030204" pitchFamily="34" charset="0"/>
              </a:rPr>
              <a:t>1.2 Million </a:t>
            </a:r>
            <a:br>
              <a:rPr lang="en-US" sz="1600" dirty="0" smtClean="0">
                <a:solidFill>
                  <a:schemeClr val="bg1"/>
                </a:solidFill>
                <a:latin typeface="Calibri" panose="020F0502020204030204" pitchFamily="34" charset="0"/>
                <a:cs typeface="Calibri" panose="020F0502020204030204" pitchFamily="34" charset="0"/>
              </a:rPr>
            </a:br>
            <a:endParaRPr lang="en-US" sz="1600" dirty="0" smtClean="0">
              <a:solidFill>
                <a:schemeClr val="bg1"/>
              </a:solidFill>
              <a:latin typeface="Calibri" panose="020F0502020204030204" pitchFamily="34" charset="0"/>
              <a:cs typeface="Calibri" panose="020F0502020204030204" pitchFamily="34" charset="0"/>
            </a:endParaRPr>
          </a:p>
          <a:p>
            <a:pPr marL="285750" indent="-227013">
              <a:lnSpc>
                <a:spcPct val="90000"/>
              </a:lnSpc>
              <a:buFont typeface="Arial" panose="020B0604020202020204" pitchFamily="34" charset="0"/>
              <a:buChar char="•"/>
              <a:defRPr/>
            </a:pPr>
            <a:r>
              <a:rPr lang="en-US" sz="1600" dirty="0" smtClean="0">
                <a:solidFill>
                  <a:schemeClr val="bg1"/>
                </a:solidFill>
                <a:latin typeface="Calibri" panose="020F0502020204030204" pitchFamily="34" charset="0"/>
                <a:cs typeface="Calibri" panose="020F0502020204030204" pitchFamily="34" charset="0"/>
              </a:rPr>
              <a:t>Native </a:t>
            </a:r>
            <a:r>
              <a:rPr lang="en-US" sz="1600" dirty="0">
                <a:solidFill>
                  <a:schemeClr val="bg1"/>
                </a:solidFill>
                <a:latin typeface="Calibri" panose="020F0502020204030204" pitchFamily="34" charset="0"/>
                <a:cs typeface="Calibri" panose="020F0502020204030204" pitchFamily="34" charset="0"/>
              </a:rPr>
              <a:t>to </a:t>
            </a:r>
            <a:r>
              <a:rPr lang="en-US" sz="1600" dirty="0" smtClean="0">
                <a:solidFill>
                  <a:schemeClr val="bg1"/>
                </a:solidFill>
                <a:latin typeface="Calibri" panose="020F0502020204030204" pitchFamily="34" charset="0"/>
                <a:cs typeface="Calibri" panose="020F0502020204030204" pitchFamily="34" charset="0"/>
              </a:rPr>
              <a:t>iPad</a:t>
            </a:r>
            <a:endParaRPr lang="en-US" sz="1600" dirty="0">
              <a:solidFill>
                <a:schemeClr val="bg1"/>
              </a:solidFill>
              <a:latin typeface="Calibri" panose="020F0502020204030204" pitchFamily="34" charset="0"/>
              <a:cs typeface="Calibri" panose="020F0502020204030204" pitchFamily="34" charset="0"/>
            </a:endParaRPr>
          </a:p>
          <a:p>
            <a:pPr marL="285750" indent="-227013">
              <a:lnSpc>
                <a:spcPct val="90000"/>
              </a:lnSpc>
              <a:spcBef>
                <a:spcPts val="0"/>
              </a:spcBef>
              <a:defRPr/>
            </a:pPr>
            <a:r>
              <a:rPr lang="en-US" sz="1600" dirty="0">
                <a:solidFill>
                  <a:schemeClr val="bg1"/>
                </a:solidFill>
                <a:latin typeface="Calibri" panose="020F0502020204030204" pitchFamily="34" charset="0"/>
                <a:cs typeface="Calibri" panose="020F0502020204030204" pitchFamily="34" charset="0"/>
              </a:rPr>
              <a:t> </a:t>
            </a:r>
            <a:r>
              <a:rPr lang="en-US" sz="1600" dirty="0" smtClean="0">
                <a:solidFill>
                  <a:schemeClr val="bg1"/>
                </a:solidFill>
                <a:latin typeface="Calibri" panose="020F0502020204030204" pitchFamily="34" charset="0"/>
                <a:cs typeface="Calibri" panose="020F0502020204030204" pitchFamily="34" charset="0"/>
              </a:rPr>
              <a:t>   600,000 </a:t>
            </a:r>
          </a:p>
          <a:p>
            <a:pPr marL="285750" indent="-227013">
              <a:lnSpc>
                <a:spcPct val="90000"/>
              </a:lnSpc>
              <a:spcBef>
                <a:spcPts val="0"/>
              </a:spcBef>
              <a:buFont typeface="Arial" panose="020B0604020202020204" pitchFamily="34" charset="0"/>
              <a:buChar char="•"/>
              <a:defRPr/>
            </a:pPr>
            <a:endParaRPr lang="en-US" sz="1600" dirty="0">
              <a:solidFill>
                <a:schemeClr val="bg1"/>
              </a:solidFill>
              <a:latin typeface="Calibri" panose="020F0502020204030204" pitchFamily="34" charset="0"/>
              <a:cs typeface="Calibri" panose="020F0502020204030204" pitchFamily="34" charset="0"/>
            </a:endParaRPr>
          </a:p>
          <a:p>
            <a:pPr marL="285750" indent="-227013">
              <a:lnSpc>
                <a:spcPct val="90000"/>
              </a:lnSpc>
              <a:spcBef>
                <a:spcPts val="0"/>
              </a:spcBef>
              <a:buFont typeface="Arial" panose="020B0604020202020204" pitchFamily="34" charset="0"/>
              <a:buChar char="•"/>
              <a:defRPr/>
            </a:pPr>
            <a:r>
              <a:rPr lang="en-US" sz="1600" dirty="0" smtClean="0">
                <a:solidFill>
                  <a:schemeClr val="bg1"/>
                </a:solidFill>
                <a:latin typeface="Calibri" panose="020F0502020204030204" pitchFamily="34" charset="0"/>
                <a:cs typeface="Calibri" panose="020F0502020204030204" pitchFamily="34" charset="0"/>
              </a:rPr>
              <a:t>Android</a:t>
            </a:r>
            <a:r>
              <a:rPr lang="en-US" sz="1600" dirty="0">
                <a:solidFill>
                  <a:schemeClr val="bg1"/>
                </a:solidFill>
                <a:latin typeface="Calibri" panose="020F0502020204030204" pitchFamily="34" charset="0"/>
                <a:cs typeface="Calibri" panose="020F0502020204030204" pitchFamily="34" charset="0"/>
              </a:rPr>
              <a:t>:  </a:t>
            </a:r>
            <a:r>
              <a:rPr lang="en-US" sz="1600" dirty="0" smtClean="0">
                <a:solidFill>
                  <a:schemeClr val="bg1"/>
                </a:solidFill>
                <a:latin typeface="Calibri" panose="020F0502020204030204" pitchFamily="34" charset="0"/>
                <a:cs typeface="Calibri" panose="020F0502020204030204" pitchFamily="34" charset="0"/>
              </a:rPr>
              <a:t/>
            </a:r>
            <a:br>
              <a:rPr lang="en-US" sz="1600" dirty="0" smtClean="0">
                <a:solidFill>
                  <a:schemeClr val="bg1"/>
                </a:solidFill>
                <a:latin typeface="Calibri" panose="020F0502020204030204" pitchFamily="34" charset="0"/>
                <a:cs typeface="Calibri" panose="020F0502020204030204" pitchFamily="34" charset="0"/>
              </a:rPr>
            </a:br>
            <a:r>
              <a:rPr lang="en-US" sz="1600" dirty="0" smtClean="0">
                <a:solidFill>
                  <a:schemeClr val="bg1"/>
                </a:solidFill>
                <a:latin typeface="Calibri" panose="020F0502020204030204" pitchFamily="34" charset="0"/>
                <a:cs typeface="Calibri" panose="020F0502020204030204" pitchFamily="34" charset="0"/>
              </a:rPr>
              <a:t>1 Million   </a:t>
            </a:r>
            <a:endParaRPr lang="en-US" sz="1600" dirty="0">
              <a:solidFill>
                <a:schemeClr val="bg1"/>
              </a:solidFill>
              <a:latin typeface="Calibri" panose="020F0502020204030204" pitchFamily="34" charset="0"/>
              <a:cs typeface="Calibri" panose="020F0502020204030204" pitchFamily="34" charset="0"/>
            </a:endParaRPr>
          </a:p>
        </p:txBody>
      </p:sp>
      <p:sp>
        <p:nvSpPr>
          <p:cNvPr id="9" name="Rectangle 8"/>
          <p:cNvSpPr/>
          <p:nvPr/>
        </p:nvSpPr>
        <p:spPr>
          <a:xfrm>
            <a:off x="114301" y="590550"/>
            <a:ext cx="1810947" cy="1323439"/>
          </a:xfrm>
          <a:prstGeom prst="rect">
            <a:avLst/>
          </a:prstGeom>
        </p:spPr>
        <p:txBody>
          <a:bodyPr wrap="square">
            <a:spAutoFit/>
          </a:bodyPr>
          <a:lstStyle/>
          <a:p>
            <a:pPr algn="ctr"/>
            <a:r>
              <a:rPr lang="en-US" sz="2000" dirty="0" smtClean="0">
                <a:solidFill>
                  <a:schemeClr val="bg1"/>
                </a:solidFill>
                <a:cs typeface="CiscoSans Thin"/>
              </a:rPr>
              <a:t>Number of Mobile</a:t>
            </a:r>
          </a:p>
          <a:p>
            <a:pPr algn="ctr"/>
            <a:r>
              <a:rPr lang="en-US" sz="2000" dirty="0" smtClean="0">
                <a:solidFill>
                  <a:schemeClr val="bg1"/>
                </a:solidFill>
              </a:rPr>
              <a:t>Applications</a:t>
            </a:r>
          </a:p>
          <a:p>
            <a:pPr algn="ctr"/>
            <a:r>
              <a:rPr lang="en-US" sz="2000" dirty="0" smtClean="0">
                <a:solidFill>
                  <a:schemeClr val="bg1"/>
                </a:solidFill>
                <a:cs typeface="CiscoSans Thin"/>
              </a:rPr>
              <a:t>in </a:t>
            </a:r>
            <a:r>
              <a:rPr lang="en-US" sz="2000" dirty="0">
                <a:solidFill>
                  <a:schemeClr val="bg1"/>
                </a:solidFill>
                <a:cs typeface="CiscoSans Thin"/>
              </a:rPr>
              <a:t>Market</a:t>
            </a:r>
            <a:endParaRPr lang="en-US" sz="2000" dirty="0">
              <a:solidFill>
                <a:schemeClr val="bg1"/>
              </a:solidFill>
            </a:endParaRPr>
          </a:p>
        </p:txBody>
      </p:sp>
      <p:sp>
        <p:nvSpPr>
          <p:cNvPr id="10" name="Rectangle 9"/>
          <p:cNvSpPr/>
          <p:nvPr/>
        </p:nvSpPr>
        <p:spPr>
          <a:xfrm>
            <a:off x="35625" y="4319885"/>
            <a:ext cx="825867" cy="461665"/>
          </a:xfrm>
          <a:prstGeom prst="rect">
            <a:avLst/>
          </a:prstGeom>
        </p:spPr>
        <p:txBody>
          <a:bodyPr wrap="none">
            <a:spAutoFit/>
          </a:bodyPr>
          <a:lstStyle/>
          <a:p>
            <a:r>
              <a:rPr lang="en-US" sz="1400" dirty="0">
                <a:solidFill>
                  <a:srgbClr val="FF6600"/>
                </a:solidFill>
              </a:rPr>
              <a:t>Forbes</a:t>
            </a:r>
            <a:r>
              <a:rPr lang="en-US" sz="2400" dirty="0">
                <a:solidFill>
                  <a:srgbClr val="FF6600"/>
                </a:solidFill>
              </a:rPr>
              <a:t> </a:t>
            </a:r>
          </a:p>
        </p:txBody>
      </p:sp>
    </p:spTree>
    <p:extLst>
      <p:ext uri="{BB962C8B-B14F-4D97-AF65-F5344CB8AC3E}">
        <p14:creationId xmlns:p14="http://schemas.microsoft.com/office/powerpoint/2010/main" val="316552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sz="2400" b="1" dirty="0" smtClean="0">
                <a:solidFill>
                  <a:schemeClr val="tx2"/>
                </a:solidFill>
              </a:rPr>
              <a:t>Seamless Access and Personalization</a:t>
            </a:r>
            <a:endParaRPr lang="en-US" sz="2000" b="1" dirty="0">
              <a:solidFill>
                <a:schemeClr val="tx2"/>
              </a:solidFill>
            </a:endParaRPr>
          </a:p>
        </p:txBody>
      </p:sp>
      <p:pic>
        <p:nvPicPr>
          <p:cNvPr id="5" name="Picture 4" descr="Research on Virtual Banking Infographic.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43000" y="1047750"/>
            <a:ext cx="6477000" cy="3705963"/>
          </a:xfrm>
          <a:prstGeom prst="rect">
            <a:avLst/>
          </a:prstGeom>
        </p:spPr>
      </p:pic>
    </p:spTree>
    <p:extLst>
      <p:ext uri="{BB962C8B-B14F-4D97-AF65-F5344CB8AC3E}">
        <p14:creationId xmlns:p14="http://schemas.microsoft.com/office/powerpoint/2010/main" val="29361029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t>Today’s Changing Environment</a:t>
            </a:r>
          </a:p>
        </p:txBody>
      </p:sp>
      <p:sp>
        <p:nvSpPr>
          <p:cNvPr id="10" name="Rectangle 9"/>
          <p:cNvSpPr/>
          <p:nvPr/>
        </p:nvSpPr>
        <p:spPr>
          <a:xfrm>
            <a:off x="266769" y="1201511"/>
            <a:ext cx="4927069" cy="3214736"/>
          </a:xfrm>
          <a:prstGeom prst="rect">
            <a:avLst/>
          </a:prstGeom>
        </p:spPr>
        <p:txBody>
          <a:bodyPr wrap="square" lIns="68589" tIns="34295" rIns="68589" bIns="34295">
            <a:spAutoFit/>
          </a:bodyPr>
          <a:lstStyle/>
          <a:p>
            <a:pPr marL="171473" indent="-171473">
              <a:lnSpc>
                <a:spcPct val="120000"/>
              </a:lnSpc>
              <a:spcAft>
                <a:spcPts val="225"/>
              </a:spcAft>
              <a:buClr>
                <a:schemeClr val="tx2"/>
              </a:buClr>
              <a:buFont typeface="Arial" pitchFamily="34" charset="0"/>
              <a:buChar char="•"/>
            </a:pPr>
            <a:r>
              <a:rPr lang="en-US" sz="1500" dirty="0">
                <a:solidFill>
                  <a:srgbClr val="435153"/>
                </a:solidFill>
              </a:rPr>
              <a:t>Transactions are now virtual, self-service, and impersonal</a:t>
            </a:r>
          </a:p>
          <a:p>
            <a:pPr marL="171473" indent="-171473">
              <a:lnSpc>
                <a:spcPct val="120000"/>
              </a:lnSpc>
              <a:spcAft>
                <a:spcPts val="225"/>
              </a:spcAft>
              <a:buClr>
                <a:schemeClr val="tx2"/>
              </a:buClr>
              <a:buFont typeface="Arial" pitchFamily="34" charset="0"/>
              <a:buChar char="•"/>
            </a:pPr>
            <a:r>
              <a:rPr lang="en-US" sz="1500" dirty="0">
                <a:solidFill>
                  <a:srgbClr val="435153"/>
                </a:solidFill>
              </a:rPr>
              <a:t>Personalized customer interaction is where the value exists</a:t>
            </a:r>
          </a:p>
          <a:p>
            <a:pPr marL="302459" indent="-90500">
              <a:lnSpc>
                <a:spcPct val="120000"/>
              </a:lnSpc>
              <a:spcAft>
                <a:spcPts val="225"/>
              </a:spcAft>
              <a:buClr>
                <a:schemeClr val="tx2"/>
              </a:buClr>
              <a:buFont typeface="Times New Roman" pitchFamily="18" charset="0"/>
              <a:buChar char="̶"/>
            </a:pPr>
            <a:r>
              <a:rPr lang="en-US" dirty="0">
                <a:solidFill>
                  <a:srgbClr val="435153"/>
                </a:solidFill>
              </a:rPr>
              <a:t>In real </a:t>
            </a:r>
            <a:r>
              <a:rPr lang="en-US" dirty="0" smtClean="0">
                <a:solidFill>
                  <a:srgbClr val="435153"/>
                </a:solidFill>
              </a:rPr>
              <a:t>time - any </a:t>
            </a:r>
            <a:r>
              <a:rPr lang="en-US" dirty="0">
                <a:solidFill>
                  <a:srgbClr val="435153"/>
                </a:solidFill>
              </a:rPr>
              <a:t>time</a:t>
            </a:r>
          </a:p>
          <a:p>
            <a:pPr marL="302459" indent="-90500">
              <a:lnSpc>
                <a:spcPct val="120000"/>
              </a:lnSpc>
              <a:spcAft>
                <a:spcPts val="225"/>
              </a:spcAft>
              <a:buClr>
                <a:schemeClr val="tx2"/>
              </a:buClr>
              <a:buFont typeface="Times New Roman" pitchFamily="18" charset="0"/>
              <a:buChar char="̶"/>
            </a:pPr>
            <a:r>
              <a:rPr lang="en-US" dirty="0" smtClean="0">
                <a:solidFill>
                  <a:srgbClr val="435153"/>
                </a:solidFill>
              </a:rPr>
              <a:t>Simple, transparent experience</a:t>
            </a:r>
          </a:p>
          <a:p>
            <a:pPr marL="302459" indent="-90500">
              <a:lnSpc>
                <a:spcPct val="120000"/>
              </a:lnSpc>
              <a:spcAft>
                <a:spcPts val="225"/>
              </a:spcAft>
              <a:buClr>
                <a:schemeClr val="tx2"/>
              </a:buClr>
              <a:buFont typeface="Times New Roman" pitchFamily="18" charset="0"/>
              <a:buChar char="̶"/>
            </a:pPr>
            <a:r>
              <a:rPr lang="en-US" dirty="0" smtClean="0">
                <a:solidFill>
                  <a:srgbClr val="435153"/>
                </a:solidFill>
              </a:rPr>
              <a:t>With </a:t>
            </a:r>
            <a:r>
              <a:rPr lang="en-US" dirty="0">
                <a:solidFill>
                  <a:srgbClr val="435153"/>
                </a:solidFill>
              </a:rPr>
              <a:t>access to financial </a:t>
            </a:r>
            <a:r>
              <a:rPr lang="en-US" dirty="0" smtClean="0">
                <a:solidFill>
                  <a:srgbClr val="435153"/>
                </a:solidFill>
              </a:rPr>
              <a:t>expertise - from </a:t>
            </a:r>
            <a:r>
              <a:rPr lang="en-US" dirty="0">
                <a:solidFill>
                  <a:srgbClr val="435153"/>
                </a:solidFill>
              </a:rPr>
              <a:t>any </a:t>
            </a:r>
            <a:r>
              <a:rPr lang="en-US" dirty="0" smtClean="0">
                <a:solidFill>
                  <a:srgbClr val="435153"/>
                </a:solidFill>
              </a:rPr>
              <a:t>place, especially when mobile</a:t>
            </a:r>
            <a:endParaRPr lang="en-US" dirty="0">
              <a:solidFill>
                <a:srgbClr val="435153"/>
              </a:solidFill>
            </a:endParaRPr>
          </a:p>
          <a:p>
            <a:pPr marL="171473" indent="-171473">
              <a:lnSpc>
                <a:spcPct val="120000"/>
              </a:lnSpc>
              <a:spcAft>
                <a:spcPts val="225"/>
              </a:spcAft>
              <a:buClr>
                <a:schemeClr val="tx2"/>
              </a:buClr>
              <a:buFont typeface="Arial" pitchFamily="34" charset="0"/>
              <a:buChar char="•"/>
            </a:pPr>
            <a:r>
              <a:rPr lang="en-US" sz="1500" dirty="0">
                <a:solidFill>
                  <a:srgbClr val="435153"/>
                </a:solidFill>
              </a:rPr>
              <a:t>Customers have higher and higher expectations concerning accessibility to information and service in the mobile channels</a:t>
            </a:r>
          </a:p>
          <a:p>
            <a:pPr marL="171473" indent="-171473">
              <a:lnSpc>
                <a:spcPct val="120000"/>
              </a:lnSpc>
              <a:spcAft>
                <a:spcPts val="225"/>
              </a:spcAft>
              <a:buClr>
                <a:schemeClr val="tx2"/>
              </a:buClr>
              <a:buFont typeface="Arial" pitchFamily="34" charset="0"/>
              <a:buChar char="•"/>
            </a:pPr>
            <a:r>
              <a:rPr lang="en-US" sz="1500" dirty="0">
                <a:solidFill>
                  <a:srgbClr val="435153"/>
                </a:solidFill>
              </a:rPr>
              <a:t>The</a:t>
            </a:r>
            <a:r>
              <a:rPr lang="en-US" sz="1500" dirty="0">
                <a:solidFill>
                  <a:srgbClr val="FF0000"/>
                </a:solidFill>
              </a:rPr>
              <a:t> </a:t>
            </a:r>
            <a:r>
              <a:rPr lang="en-US" sz="1500" dirty="0">
                <a:solidFill>
                  <a:srgbClr val="435153"/>
                </a:solidFill>
              </a:rPr>
              <a:t>customer is the ultimate channel-</a:t>
            </a:r>
            <a:r>
              <a:rPr lang="en-US" sz="1500" dirty="0" err="1">
                <a:solidFill>
                  <a:srgbClr val="435153"/>
                </a:solidFill>
              </a:rPr>
              <a:t>omnichannel</a:t>
            </a:r>
            <a:endParaRPr lang="en-US" sz="1500" dirty="0">
              <a:solidFill>
                <a:srgbClr val="435153"/>
              </a:solidFill>
            </a:endParaRPr>
          </a:p>
        </p:txBody>
      </p:sp>
      <p:grpSp>
        <p:nvGrpSpPr>
          <p:cNvPr id="12" name="Group 11"/>
          <p:cNvGrpSpPr/>
          <p:nvPr/>
        </p:nvGrpSpPr>
        <p:grpSpPr>
          <a:xfrm>
            <a:off x="5649452" y="1175657"/>
            <a:ext cx="4486835" cy="3420836"/>
            <a:chOff x="7530641" y="1567543"/>
            <a:chExt cx="5980889" cy="4561114"/>
          </a:xfrm>
        </p:grpSpPr>
        <p:sp>
          <p:nvSpPr>
            <p:cNvPr id="13" name="Hexagon 12"/>
            <p:cNvSpPr/>
            <p:nvPr/>
          </p:nvSpPr>
          <p:spPr>
            <a:xfrm>
              <a:off x="7530641" y="1567543"/>
              <a:ext cx="5980889" cy="4561114"/>
            </a:xfrm>
            <a:prstGeom prst="hexagon">
              <a:avLst/>
            </a:prstGeom>
            <a:gradFill>
              <a:gsLst>
                <a:gs pos="0">
                  <a:schemeClr val="tx1">
                    <a:lumMod val="20000"/>
                    <a:lumOff val="80000"/>
                  </a:schemeClr>
                </a:gs>
                <a:gs pos="100000">
                  <a:schemeClr val="bg1"/>
                </a:gs>
              </a:gsLst>
              <a:lin ang="0" scaled="0"/>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18" name="Hexagon 17"/>
            <p:cNvSpPr/>
            <p:nvPr/>
          </p:nvSpPr>
          <p:spPr>
            <a:xfrm>
              <a:off x="7854969" y="1985631"/>
              <a:ext cx="4319341" cy="3723568"/>
            </a:xfrm>
            <a:prstGeom prst="hexagon">
              <a:avLst/>
            </a:prstGeom>
            <a:gradFill>
              <a:gsLst>
                <a:gs pos="0">
                  <a:schemeClr val="tx1">
                    <a:lumMod val="60000"/>
                    <a:lumOff val="40000"/>
                  </a:schemeClr>
                </a:gs>
                <a:gs pos="23000">
                  <a:srgbClr val="02928C">
                    <a:alpha val="0"/>
                  </a:srgb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gr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11879" y="1633605"/>
            <a:ext cx="2922555" cy="2523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56884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1" y="4520734"/>
            <a:ext cx="9289143" cy="337016"/>
          </a:xfrm>
          <a:prstGeom prst="rect">
            <a:avLst/>
          </a:prstGeom>
          <a:gradFill flip="none" rotWithShape="1">
            <a:gsLst>
              <a:gs pos="0">
                <a:schemeClr val="accent1"/>
              </a:gs>
              <a:gs pos="100000">
                <a:schemeClr val="tx2">
                  <a:alpha val="0"/>
                </a:schemeClr>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 name="Slide Number Placeholder 4"/>
          <p:cNvSpPr>
            <a:spLocks noGrp="1"/>
          </p:cNvSpPr>
          <p:nvPr>
            <p:ph type="sldNum" sz="quarter" idx="4294967295"/>
          </p:nvPr>
        </p:nvSpPr>
        <p:spPr>
          <a:xfrm>
            <a:off x="7010400" y="4864100"/>
            <a:ext cx="2133600" cy="273050"/>
          </a:xfrm>
        </p:spPr>
        <p:txBody>
          <a:bodyPr/>
          <a:lstStyle/>
          <a:p>
            <a:fld id="{0431C951-9D62-474D-B35D-66AB940D3B2F}" type="slidenum">
              <a:rPr lang="en-US" smtClean="0">
                <a:solidFill>
                  <a:srgbClr val="FFFFFF"/>
                </a:solidFill>
              </a:rPr>
              <a:pPr/>
              <a:t>6</a:t>
            </a:fld>
            <a:endParaRPr lang="en-US" dirty="0">
              <a:solidFill>
                <a:srgbClr val="FFFFFF"/>
              </a:solidFill>
            </a:endParaRPr>
          </a:p>
        </p:txBody>
      </p:sp>
      <p:sp>
        <p:nvSpPr>
          <p:cNvPr id="3" name="Rounded Rectangle 2"/>
          <p:cNvSpPr/>
          <p:nvPr/>
        </p:nvSpPr>
        <p:spPr>
          <a:xfrm>
            <a:off x="6500446" y="745927"/>
            <a:ext cx="2514600" cy="1016446"/>
          </a:xfrm>
          <a:prstGeom prst="roundRect">
            <a:avLst/>
          </a:prstGeom>
          <a:solidFill>
            <a:srgbClr val="FFFFFF">
              <a:alpha val="41000"/>
            </a:srgb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2" descr="C:\Users\AMacGowen\AppData\Local\Microsoft\Windows\Temporary Internet Files\Content.Outlook\IB3R1B6Q\Ec_winner_badge2 (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1955" y="973766"/>
            <a:ext cx="713168" cy="7131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MacGowen\AppData\Local\Microsoft\Windows\Temporary Internet Files\Content.Outlook\IB3R1B6Q\Mobile_banking_commerce_award.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76846" y="958812"/>
            <a:ext cx="687473" cy="74307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MacGowen\Desktop\CafeX-Award-Logo.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29046" y="1040181"/>
            <a:ext cx="633097" cy="5803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15920" y="742950"/>
            <a:ext cx="1283652" cy="307777"/>
          </a:xfrm>
          <a:prstGeom prst="rect">
            <a:avLst/>
          </a:prstGeom>
          <a:noFill/>
        </p:spPr>
        <p:txBody>
          <a:bodyPr wrap="square" rtlCol="0">
            <a:spAutoFit/>
          </a:bodyPr>
          <a:lstStyle/>
          <a:p>
            <a:pPr algn="ctr"/>
            <a:r>
              <a:rPr lang="en-US" sz="1400" b="1" dirty="0" smtClean="0"/>
              <a:t>AWARDS</a:t>
            </a:r>
            <a:endParaRPr lang="en-US" sz="1400" b="1" dirty="0"/>
          </a:p>
        </p:txBody>
      </p:sp>
      <p:sp>
        <p:nvSpPr>
          <p:cNvPr id="20" name="Rounded Rectangle 19"/>
          <p:cNvSpPr/>
          <p:nvPr/>
        </p:nvSpPr>
        <p:spPr>
          <a:xfrm>
            <a:off x="6500446" y="1921392"/>
            <a:ext cx="2514600" cy="2936358"/>
          </a:xfrm>
          <a:prstGeom prst="roundRect">
            <a:avLst>
              <a:gd name="adj" fmla="val 5658"/>
            </a:avLst>
          </a:prstGeom>
          <a:solidFill>
            <a:srgbClr val="FFFFFF">
              <a:alpha val="41000"/>
            </a:srgb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7045594" y="2706571"/>
            <a:ext cx="565626" cy="801665"/>
          </a:xfrm>
          <a:prstGeom prst="line">
            <a:avLst/>
          </a:prstGeom>
          <a:ln w="19050">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575810" y="1961376"/>
            <a:ext cx="2363873" cy="307777"/>
          </a:xfrm>
          <a:prstGeom prst="rect">
            <a:avLst/>
          </a:prstGeom>
          <a:noFill/>
        </p:spPr>
        <p:txBody>
          <a:bodyPr wrap="square" rtlCol="0">
            <a:spAutoFit/>
          </a:bodyPr>
          <a:lstStyle/>
          <a:p>
            <a:pPr algn="ctr"/>
            <a:r>
              <a:rPr lang="en-US" sz="1400" b="1" dirty="0" smtClean="0"/>
              <a:t>COLLABORATION PLAYS</a:t>
            </a:r>
            <a:endParaRPr lang="en-US" sz="1400" b="1" dirty="0"/>
          </a:p>
        </p:txBody>
      </p:sp>
      <p:sp>
        <p:nvSpPr>
          <p:cNvPr id="22" name="TextBox 21"/>
          <p:cNvSpPr txBox="1"/>
          <p:nvPr/>
        </p:nvSpPr>
        <p:spPr>
          <a:xfrm>
            <a:off x="7133543" y="2520593"/>
            <a:ext cx="867457" cy="307777"/>
          </a:xfrm>
          <a:prstGeom prst="rect">
            <a:avLst/>
          </a:prstGeom>
          <a:noFill/>
        </p:spPr>
        <p:txBody>
          <a:bodyPr wrap="square" rtlCol="0">
            <a:spAutoFit/>
          </a:bodyPr>
          <a:lstStyle/>
          <a:p>
            <a:pPr algn="ctr"/>
            <a:r>
              <a:rPr lang="en-US" sz="1400" dirty="0" smtClean="0"/>
              <a:t>B2C</a:t>
            </a:r>
          </a:p>
        </p:txBody>
      </p:sp>
      <p:sp>
        <p:nvSpPr>
          <p:cNvPr id="23" name="Oval 22"/>
          <p:cNvSpPr>
            <a:spLocks noChangeAspect="1"/>
          </p:cNvSpPr>
          <p:nvPr/>
        </p:nvSpPr>
        <p:spPr>
          <a:xfrm>
            <a:off x="7250334" y="3147350"/>
            <a:ext cx="721772" cy="72177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3" name="Group 32"/>
          <p:cNvGrpSpPr/>
          <p:nvPr/>
        </p:nvGrpSpPr>
        <p:grpSpPr>
          <a:xfrm>
            <a:off x="6684708" y="2313595"/>
            <a:ext cx="1853024" cy="721772"/>
            <a:chOff x="6684708" y="2526764"/>
            <a:chExt cx="1853024" cy="721772"/>
          </a:xfrm>
        </p:grpSpPr>
        <p:sp>
          <p:nvSpPr>
            <p:cNvPr id="15" name="Oval 14"/>
            <p:cNvSpPr>
              <a:spLocks noChangeAspect="1"/>
            </p:cNvSpPr>
            <p:nvPr/>
          </p:nvSpPr>
          <p:spPr>
            <a:xfrm>
              <a:off x="6684708" y="2526764"/>
              <a:ext cx="721772" cy="72177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7815960" y="2526764"/>
              <a:ext cx="721772" cy="72177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TextBox 25"/>
          <p:cNvSpPr txBox="1"/>
          <p:nvPr/>
        </p:nvSpPr>
        <p:spPr>
          <a:xfrm>
            <a:off x="7895543" y="3283161"/>
            <a:ext cx="867457" cy="480131"/>
          </a:xfrm>
          <a:prstGeom prst="rect">
            <a:avLst/>
          </a:prstGeom>
          <a:noFill/>
        </p:spPr>
        <p:txBody>
          <a:bodyPr wrap="square" rtlCol="0">
            <a:spAutoFit/>
          </a:bodyPr>
          <a:lstStyle/>
          <a:p>
            <a:pPr algn="ctr">
              <a:lnSpc>
                <a:spcPct val="90000"/>
              </a:lnSpc>
            </a:pPr>
            <a:r>
              <a:rPr lang="en-US" sz="1400" dirty="0" smtClean="0"/>
              <a:t>MOBILE</a:t>
            </a:r>
          </a:p>
          <a:p>
            <a:pPr algn="ctr">
              <a:lnSpc>
                <a:spcPct val="90000"/>
              </a:lnSpc>
            </a:pPr>
            <a:r>
              <a:rPr lang="en-US" sz="1400" dirty="0" smtClean="0"/>
              <a:t>WEB</a:t>
            </a:r>
            <a:endParaRPr lang="en-US" sz="1400" dirty="0"/>
          </a:p>
        </p:txBody>
      </p:sp>
      <p:sp>
        <p:nvSpPr>
          <p:cNvPr id="27" name="TextBox 26"/>
          <p:cNvSpPr txBox="1"/>
          <p:nvPr/>
        </p:nvSpPr>
        <p:spPr>
          <a:xfrm>
            <a:off x="8382000" y="2520593"/>
            <a:ext cx="638857" cy="307777"/>
          </a:xfrm>
          <a:prstGeom prst="rect">
            <a:avLst/>
          </a:prstGeom>
          <a:noFill/>
        </p:spPr>
        <p:txBody>
          <a:bodyPr wrap="square" rtlCol="0">
            <a:spAutoFit/>
          </a:bodyPr>
          <a:lstStyle/>
          <a:p>
            <a:pPr algn="ctr"/>
            <a:r>
              <a:rPr lang="en-US" sz="1400" dirty="0" smtClean="0"/>
              <a:t>B2B</a:t>
            </a:r>
            <a:endParaRPr lang="en-US" sz="1400" dirty="0"/>
          </a:p>
        </p:txBody>
      </p:sp>
      <p:cxnSp>
        <p:nvCxnSpPr>
          <p:cNvPr id="31" name="Straight Connector 30"/>
          <p:cNvCxnSpPr/>
          <p:nvPr/>
        </p:nvCxnSpPr>
        <p:spPr>
          <a:xfrm flipH="1">
            <a:off x="7611220" y="2674481"/>
            <a:ext cx="553905" cy="826692"/>
          </a:xfrm>
          <a:prstGeom prst="line">
            <a:avLst/>
          </a:prstGeom>
          <a:ln w="19050">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7611220" y="3482922"/>
            <a:ext cx="0" cy="628259"/>
          </a:xfrm>
          <a:prstGeom prst="line">
            <a:avLst/>
          </a:prstGeom>
          <a:ln w="19050">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
        <p:nvSpPr>
          <p:cNvPr id="44" name="Oval 43"/>
          <p:cNvSpPr>
            <a:spLocks noChangeAspect="1"/>
          </p:cNvSpPr>
          <p:nvPr/>
        </p:nvSpPr>
        <p:spPr>
          <a:xfrm>
            <a:off x="7258725" y="4059778"/>
            <a:ext cx="721772" cy="72177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7885027" y="4187381"/>
            <a:ext cx="1106573" cy="480131"/>
          </a:xfrm>
          <a:prstGeom prst="rect">
            <a:avLst/>
          </a:prstGeom>
          <a:noFill/>
        </p:spPr>
        <p:txBody>
          <a:bodyPr wrap="square" rtlCol="0">
            <a:spAutoFit/>
          </a:bodyPr>
          <a:lstStyle/>
          <a:p>
            <a:pPr algn="ctr">
              <a:lnSpc>
                <a:spcPct val="90000"/>
              </a:lnSpc>
            </a:pPr>
            <a:r>
              <a:rPr lang="en-US" sz="1400" dirty="0" smtClean="0"/>
              <a:t>INTRA</a:t>
            </a:r>
          </a:p>
          <a:p>
            <a:pPr algn="ctr">
              <a:lnSpc>
                <a:spcPct val="90000"/>
              </a:lnSpc>
            </a:pPr>
            <a:r>
              <a:rPr lang="en-US" sz="1400" dirty="0" smtClean="0"/>
              <a:t>COMPANY</a:t>
            </a:r>
          </a:p>
        </p:txBody>
      </p:sp>
      <p:pic>
        <p:nvPicPr>
          <p:cNvPr id="46" name="Picture 2" descr="C:\Users\AMacGowen\AppData\Local\Microsoft\Windows\Temporary Internet Files\Content.Outlook\IB3R1B6Q\healthcare gov_live_assist (5).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759972" y="2387115"/>
            <a:ext cx="568435" cy="565635"/>
          </a:xfrm>
          <a:prstGeom prst="ellipse">
            <a:avLst/>
          </a:prstGeom>
          <a:noFill/>
          <a:extLst>
            <a:ext uri="{909E8E84-426E-40DD-AFC4-6F175D3DCCD1}">
              <a14:hiddenFill xmlns:a14="http://schemas.microsoft.com/office/drawing/2010/main">
                <a:solidFill>
                  <a:srgbClr val="FFFFFF"/>
                </a:solidFill>
              </a14:hiddenFill>
            </a:ext>
          </a:extLst>
        </p:spPr>
      </p:pic>
      <p:pic>
        <p:nvPicPr>
          <p:cNvPr id="1028" name="Picture 4" descr="http://www.buzzinbiz.com/wp-content/uploads/business-partner.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7895543" y="2387115"/>
            <a:ext cx="566755" cy="566928"/>
          </a:xfrm>
          <a:prstGeom prst="ellipse">
            <a:avLst/>
          </a:prstGeom>
          <a:noFill/>
          <a:extLst>
            <a:ext uri="{909E8E84-426E-40DD-AFC4-6F175D3DCCD1}">
              <a14:hiddenFill xmlns:a14="http://schemas.microsoft.com/office/drawing/2010/main">
                <a:solidFill>
                  <a:srgbClr val="FFFFFF"/>
                </a:solidFill>
              </a14:hiddenFill>
            </a:ext>
          </a:extLst>
        </p:spPr>
      </p:pic>
      <p:pic>
        <p:nvPicPr>
          <p:cNvPr id="1030" name="Picture 6" descr="http://www.insperity.com/image/634/194/Checklist-Establish-Employee-to-Employee-Training_image.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7327521" y="4137200"/>
            <a:ext cx="567397" cy="566928"/>
          </a:xfrm>
          <a:prstGeom prst="ellipse">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a:xfrm>
            <a:off x="3806419" y="745927"/>
            <a:ext cx="2514600" cy="1567668"/>
          </a:xfrm>
          <a:prstGeom prst="roundRect">
            <a:avLst>
              <a:gd name="adj" fmla="val 8971"/>
            </a:avLst>
          </a:prstGeom>
          <a:solidFill>
            <a:srgbClr val="FFFFFF">
              <a:alpha val="41000"/>
            </a:srgb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4342756" y="742950"/>
            <a:ext cx="1441926" cy="307777"/>
          </a:xfrm>
          <a:prstGeom prst="rect">
            <a:avLst/>
          </a:prstGeom>
          <a:noFill/>
        </p:spPr>
        <p:txBody>
          <a:bodyPr wrap="square" rtlCol="0">
            <a:spAutoFit/>
          </a:bodyPr>
          <a:lstStyle/>
          <a:p>
            <a:pPr algn="ctr"/>
            <a:r>
              <a:rPr lang="en-US" sz="1400" b="1" dirty="0" smtClean="0"/>
              <a:t>GO TO MARKET</a:t>
            </a:r>
            <a:endParaRPr lang="en-US" sz="1400" b="1" dirty="0"/>
          </a:p>
        </p:txBody>
      </p:sp>
      <p:pic>
        <p:nvPicPr>
          <p:cNvPr id="34" name="Picture 3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882619" y="1751781"/>
            <a:ext cx="618282" cy="346238"/>
          </a:xfrm>
          <a:prstGeom prst="rect">
            <a:avLst/>
          </a:prstGeom>
        </p:spPr>
      </p:pic>
      <p:sp>
        <p:nvSpPr>
          <p:cNvPr id="49" name="Rounded Rectangle 48"/>
          <p:cNvSpPr/>
          <p:nvPr/>
        </p:nvSpPr>
        <p:spPr>
          <a:xfrm>
            <a:off x="3812931" y="2464144"/>
            <a:ext cx="2514600" cy="2393606"/>
          </a:xfrm>
          <a:prstGeom prst="roundRect">
            <a:avLst>
              <a:gd name="adj" fmla="val 4715"/>
            </a:avLst>
          </a:prstGeom>
          <a:solidFill>
            <a:srgbClr val="FFFFFF">
              <a:alpha val="41000"/>
            </a:srgb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3927231" y="2461168"/>
            <a:ext cx="2286000" cy="307777"/>
          </a:xfrm>
          <a:prstGeom prst="rect">
            <a:avLst/>
          </a:prstGeom>
          <a:noFill/>
        </p:spPr>
        <p:txBody>
          <a:bodyPr wrap="square" rtlCol="0">
            <a:spAutoFit/>
          </a:bodyPr>
          <a:lstStyle/>
          <a:p>
            <a:pPr algn="ctr"/>
            <a:r>
              <a:rPr lang="en-US" sz="1400" b="1" dirty="0" smtClean="0"/>
              <a:t>TECHNOLOGY LEADERSHIP</a:t>
            </a:r>
            <a:endParaRPr lang="en-US" sz="1400" b="1" dirty="0"/>
          </a:p>
        </p:txBody>
      </p:sp>
      <p:grpSp>
        <p:nvGrpSpPr>
          <p:cNvPr id="11" name="Group 10"/>
          <p:cNvGrpSpPr>
            <a:grpSpLocks noChangeAspect="1"/>
          </p:cNvGrpSpPr>
          <p:nvPr/>
        </p:nvGrpSpPr>
        <p:grpSpPr>
          <a:xfrm>
            <a:off x="3907952" y="2825683"/>
            <a:ext cx="508067" cy="508067"/>
            <a:chOff x="838200" y="1151970"/>
            <a:chExt cx="1676400" cy="1676400"/>
          </a:xfrm>
        </p:grpSpPr>
        <p:sp>
          <p:nvSpPr>
            <p:cNvPr id="9" name="Rectangle 8"/>
            <p:cNvSpPr/>
            <p:nvPr/>
          </p:nvSpPr>
          <p:spPr>
            <a:xfrm>
              <a:off x="1143000" y="1659710"/>
              <a:ext cx="1066800" cy="9388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4" name="Picture 6" descr="http://blog.tmcnet.com/blog/tom-keating/images/google-webrtc-logo.jpg"/>
            <p:cNvPicPr>
              <a:picLocks noChangeAspect="1" noChangeArrowheads="1"/>
            </p:cNvPicPr>
            <p:nvPr/>
          </p:nvPicPr>
          <p:blipFill>
            <a:blip r:embed="rId10" cstate="email">
              <a:extLst>
                <a:ext uri="{BEBA8EAE-BF5A-486C-A8C5-ECC9F3942E4B}">
                  <a14:imgProps xmlns:a14="http://schemas.microsoft.com/office/drawing/2010/main">
                    <a14:imgLayer r:embed="rId11">
                      <a14:imgEffect>
                        <a14:backgroundRemoval t="3200" b="97200" l="1600" r="98800"/>
                      </a14:imgEffect>
                    </a14:imgLayer>
                  </a14:imgProps>
                </a:ext>
                <a:ext uri="{28A0092B-C50C-407E-A947-70E740481C1C}">
                  <a14:useLocalDpi xmlns:a14="http://schemas.microsoft.com/office/drawing/2010/main"/>
                </a:ext>
              </a:extLst>
            </a:blip>
            <a:srcRect/>
            <a:stretch>
              <a:fillRect/>
            </a:stretch>
          </p:blipFill>
          <p:spPr bwMode="auto">
            <a:xfrm>
              <a:off x="838200" y="1151970"/>
              <a:ext cx="1676400" cy="1676400"/>
            </a:xfrm>
            <a:prstGeom prst="rect">
              <a:avLst/>
            </a:prstGeom>
            <a:noFill/>
            <a:extLst>
              <a:ext uri="{909E8E84-426E-40DD-AFC4-6F175D3DCCD1}">
                <a14:hiddenFill xmlns:a14="http://schemas.microsoft.com/office/drawing/2010/main">
                  <a:solidFill>
                    <a:srgbClr val="FFFFFF"/>
                  </a:solidFill>
                </a14:hiddenFill>
              </a:ext>
            </a:extLst>
          </p:spPr>
        </p:pic>
      </p:grpSp>
      <p:sp>
        <p:nvSpPr>
          <p:cNvPr id="51" name="TextBox 50"/>
          <p:cNvSpPr txBox="1"/>
          <p:nvPr/>
        </p:nvSpPr>
        <p:spPr>
          <a:xfrm>
            <a:off x="4413088" y="2724150"/>
            <a:ext cx="2063912" cy="867930"/>
          </a:xfrm>
          <a:prstGeom prst="rect">
            <a:avLst/>
          </a:prstGeom>
          <a:noFill/>
        </p:spPr>
        <p:txBody>
          <a:bodyPr wrap="square" rtlCol="0">
            <a:spAutoFit/>
          </a:bodyPr>
          <a:lstStyle/>
          <a:p>
            <a:pPr>
              <a:lnSpc>
                <a:spcPct val="90000"/>
              </a:lnSpc>
            </a:pPr>
            <a:r>
              <a:rPr lang="en-US" sz="1400" dirty="0" smtClean="0"/>
              <a:t>WebRTC</a:t>
            </a:r>
          </a:p>
          <a:p>
            <a:pPr marL="117475" indent="-117475">
              <a:lnSpc>
                <a:spcPct val="90000"/>
              </a:lnSpc>
              <a:buFont typeface="Arial" panose="020B0604020202020204" pitchFamily="34" charset="0"/>
              <a:buChar char="•"/>
            </a:pPr>
            <a:r>
              <a:rPr lang="en-US" sz="1400" dirty="0" smtClean="0"/>
              <a:t>1</a:t>
            </a:r>
            <a:r>
              <a:rPr lang="en-US" sz="1400" baseline="30000" dirty="0" smtClean="0"/>
              <a:t>st</a:t>
            </a:r>
            <a:r>
              <a:rPr lang="en-US" sz="1400" dirty="0" smtClean="0"/>
              <a:t> enterprise on-ramp</a:t>
            </a:r>
          </a:p>
          <a:p>
            <a:pPr marL="117475" indent="-117475">
              <a:lnSpc>
                <a:spcPct val="90000"/>
              </a:lnSpc>
              <a:buFont typeface="Arial" panose="020B0604020202020204" pitchFamily="34" charset="0"/>
              <a:buChar char="•"/>
            </a:pPr>
            <a:r>
              <a:rPr lang="en-US" sz="1400" dirty="0" smtClean="0"/>
              <a:t>1</a:t>
            </a:r>
            <a:r>
              <a:rPr lang="en-US" sz="1400" baseline="30000" dirty="0" smtClean="0"/>
              <a:t>st</a:t>
            </a:r>
            <a:r>
              <a:rPr lang="en-US" sz="1400" dirty="0" smtClean="0"/>
              <a:t> Android &amp; iOS</a:t>
            </a:r>
          </a:p>
          <a:p>
            <a:pPr marL="117475" indent="-117475">
              <a:lnSpc>
                <a:spcPct val="90000"/>
              </a:lnSpc>
              <a:buFont typeface="Arial" panose="020B0604020202020204" pitchFamily="34" charset="0"/>
              <a:buChar char="•"/>
            </a:pPr>
            <a:r>
              <a:rPr lang="en-US" sz="1400" dirty="0" smtClean="0"/>
              <a:t>1</a:t>
            </a:r>
            <a:r>
              <a:rPr lang="en-US" sz="1400" baseline="30000" dirty="0" smtClean="0"/>
              <a:t>st</a:t>
            </a:r>
            <a:r>
              <a:rPr lang="en-US" sz="1400" dirty="0" smtClean="0"/>
              <a:t> all major browsers</a:t>
            </a:r>
            <a:endParaRPr lang="en-US" sz="1400" dirty="0"/>
          </a:p>
        </p:txBody>
      </p:sp>
      <p:sp>
        <p:nvSpPr>
          <p:cNvPr id="52" name="TextBox 51"/>
          <p:cNvSpPr txBox="1"/>
          <p:nvPr/>
        </p:nvSpPr>
        <p:spPr>
          <a:xfrm>
            <a:off x="4339819" y="3683492"/>
            <a:ext cx="2063912" cy="286232"/>
          </a:xfrm>
          <a:prstGeom prst="rect">
            <a:avLst/>
          </a:prstGeom>
          <a:noFill/>
        </p:spPr>
        <p:txBody>
          <a:bodyPr wrap="square" rtlCol="0">
            <a:spAutoFit/>
          </a:bodyPr>
          <a:lstStyle/>
          <a:p>
            <a:pPr marL="117475" indent="-117475">
              <a:lnSpc>
                <a:spcPct val="90000"/>
              </a:lnSpc>
              <a:buFont typeface="Arial" panose="020B0604020202020204" pitchFamily="34" charset="0"/>
              <a:buChar char="•"/>
            </a:pPr>
            <a:r>
              <a:rPr lang="en-US" sz="1400" dirty="0" smtClean="0"/>
              <a:t>15 years’ experience</a:t>
            </a:r>
            <a:endParaRPr lang="en-US" sz="1400" dirty="0"/>
          </a:p>
        </p:txBody>
      </p:sp>
      <p:pic>
        <p:nvPicPr>
          <p:cNvPr id="2058" name="Picture 10" descr="http://softwareprojectmanager.com/softwareprojects/images/stories/voip%20logo.jpg"/>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3977508" y="3921587"/>
            <a:ext cx="743311" cy="21192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1.bp.blogspot.com/-awQmggWomWE/UzG20v1MN7I/AAAAAAAAAnw/tB2bJwsX0fQ/s1600/sip-termination-services-velocity-voip+(1).gif"/>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l="4401" t="4233" r="4522" b="23067"/>
          <a:stretch/>
        </p:blipFill>
        <p:spPr bwMode="auto">
          <a:xfrm>
            <a:off x="3902199" y="3562350"/>
            <a:ext cx="404447" cy="349742"/>
          </a:xfrm>
          <a:prstGeom prst="roundRect">
            <a:avLst/>
          </a:prstGeom>
          <a:noFill/>
          <a:extLst>
            <a:ext uri="{909E8E84-426E-40DD-AFC4-6F175D3DCCD1}">
              <a14:hiddenFill xmlns:a14="http://schemas.microsoft.com/office/drawing/2010/main">
                <a:solidFill>
                  <a:srgbClr val="FFFFFF"/>
                </a:solidFill>
              </a14:hiddenFill>
            </a:ext>
          </a:extLst>
        </p:spPr>
      </p:pic>
      <p:pic>
        <p:nvPicPr>
          <p:cNvPr id="2060" name="Picture 12" descr="C:\Users\AMacGowen\Desktop\CafeX\Technical\Live Assist\live_assist_circle_blue.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922865" y="4306677"/>
            <a:ext cx="486642" cy="486642"/>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4371732" y="4183719"/>
            <a:ext cx="2063912" cy="674031"/>
          </a:xfrm>
          <a:prstGeom prst="rect">
            <a:avLst/>
          </a:prstGeom>
          <a:noFill/>
        </p:spPr>
        <p:txBody>
          <a:bodyPr wrap="square" rtlCol="0">
            <a:spAutoFit/>
          </a:bodyPr>
          <a:lstStyle/>
          <a:p>
            <a:pPr>
              <a:lnSpc>
                <a:spcPct val="90000"/>
              </a:lnSpc>
            </a:pPr>
            <a:r>
              <a:rPr lang="en-US" sz="1400" dirty="0" smtClean="0"/>
              <a:t>Live Assist</a:t>
            </a:r>
          </a:p>
          <a:p>
            <a:pPr marL="117475" indent="-117475">
              <a:lnSpc>
                <a:spcPct val="90000"/>
              </a:lnSpc>
              <a:buFont typeface="Arial" panose="020B0604020202020204" pitchFamily="34" charset="0"/>
              <a:buChar char="•"/>
            </a:pPr>
            <a:r>
              <a:rPr lang="en-US" sz="1400" dirty="0" smtClean="0"/>
              <a:t>1</a:t>
            </a:r>
            <a:r>
              <a:rPr lang="en-US" sz="1400" baseline="30000" dirty="0" smtClean="0"/>
              <a:t>st</a:t>
            </a:r>
            <a:r>
              <a:rPr lang="en-US" sz="1400" dirty="0" smtClean="0"/>
              <a:t> on mobile apps </a:t>
            </a:r>
          </a:p>
          <a:p>
            <a:pPr marL="117475" indent="-117475">
              <a:lnSpc>
                <a:spcPct val="90000"/>
              </a:lnSpc>
              <a:buFont typeface="Arial" panose="020B0604020202020204" pitchFamily="34" charset="0"/>
              <a:buChar char="•"/>
            </a:pPr>
            <a:r>
              <a:rPr lang="en-US" sz="1400" dirty="0" smtClean="0"/>
              <a:t>1</a:t>
            </a:r>
            <a:r>
              <a:rPr lang="en-US" sz="1400" baseline="30000" dirty="0" smtClean="0"/>
              <a:t>st</a:t>
            </a:r>
            <a:r>
              <a:rPr lang="en-US" sz="1400" dirty="0" smtClean="0"/>
              <a:t> CC integration</a:t>
            </a:r>
          </a:p>
        </p:txBody>
      </p:sp>
      <p:sp>
        <p:nvSpPr>
          <p:cNvPr id="59" name="TextBox 58"/>
          <p:cNvSpPr txBox="1"/>
          <p:nvPr/>
        </p:nvSpPr>
        <p:spPr>
          <a:xfrm>
            <a:off x="4416019" y="1818175"/>
            <a:ext cx="1911512" cy="289823"/>
          </a:xfrm>
          <a:prstGeom prst="rect">
            <a:avLst/>
          </a:prstGeom>
          <a:noFill/>
        </p:spPr>
        <p:txBody>
          <a:bodyPr wrap="square" rtlCol="0">
            <a:spAutoFit/>
          </a:bodyPr>
          <a:lstStyle/>
          <a:p>
            <a:pPr algn="r">
              <a:lnSpc>
                <a:spcPct val="90000"/>
              </a:lnSpc>
            </a:pPr>
            <a:r>
              <a:rPr lang="en-US" sz="1400" dirty="0" smtClean="0"/>
              <a:t>Strategic OEM Partner</a:t>
            </a:r>
            <a:endParaRPr lang="en-US" sz="1400" dirty="0"/>
          </a:p>
        </p:txBody>
      </p:sp>
      <p:sp>
        <p:nvSpPr>
          <p:cNvPr id="64" name="TextBox 63"/>
          <p:cNvSpPr txBox="1"/>
          <p:nvPr/>
        </p:nvSpPr>
        <p:spPr>
          <a:xfrm>
            <a:off x="4419600" y="1136370"/>
            <a:ext cx="1934742" cy="677621"/>
          </a:xfrm>
          <a:prstGeom prst="rect">
            <a:avLst/>
          </a:prstGeom>
          <a:noFill/>
        </p:spPr>
        <p:txBody>
          <a:bodyPr wrap="square" rtlCol="0">
            <a:spAutoFit/>
          </a:bodyPr>
          <a:lstStyle/>
          <a:p>
            <a:pPr>
              <a:lnSpc>
                <a:spcPct val="90000"/>
              </a:lnSpc>
            </a:pPr>
            <a:r>
              <a:rPr lang="en-US" sz="1400" dirty="0" smtClean="0"/>
              <a:t>6 Global Top 10 Banks are deploying with CafeX</a:t>
            </a:r>
          </a:p>
        </p:txBody>
      </p:sp>
      <p:pic>
        <p:nvPicPr>
          <p:cNvPr id="65" name="Picture 5" descr="C:\Users\AMacGowen\Desktop\amex.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958819" y="1090733"/>
            <a:ext cx="451193" cy="437148"/>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p:cNvPicPr>
            <a:picLocks noChangeAspect="1"/>
          </p:cNvPicPr>
          <p:nvPr/>
        </p:nvPicPr>
        <p:blipFill>
          <a:blip r:embed="rId16" cstate="email">
            <a:extLst>
              <a:ext uri="{BEBA8EAE-BF5A-486C-A8C5-ECC9F3942E4B}">
                <a14:imgProps xmlns:a14="http://schemas.microsoft.com/office/drawing/2010/main">
                  <a14:imgLayer r:embed="rId17">
                    <a14:imgEffect>
                      <a14:backgroundRemoval t="4124" b="92784" l="9653" r="96139"/>
                    </a14:imgEffect>
                  </a14:imgLayer>
                </a14:imgProps>
              </a:ext>
              <a:ext uri="{28A0092B-C50C-407E-A947-70E740481C1C}">
                <a14:useLocalDpi xmlns:a14="http://schemas.microsoft.com/office/drawing/2010/main"/>
              </a:ext>
            </a:extLst>
          </a:blip>
          <a:stretch>
            <a:fillRect/>
          </a:stretch>
        </p:blipFill>
        <p:spPr>
          <a:xfrm>
            <a:off x="7195964" y="3257550"/>
            <a:ext cx="728836" cy="545924"/>
          </a:xfrm>
          <a:prstGeom prst="rect">
            <a:avLst/>
          </a:prstGeom>
        </p:spPr>
      </p:pic>
      <p:sp>
        <p:nvSpPr>
          <p:cNvPr id="54" name="Rectangle 53"/>
          <p:cNvSpPr/>
          <p:nvPr/>
        </p:nvSpPr>
        <p:spPr>
          <a:xfrm>
            <a:off x="-1" y="142169"/>
            <a:ext cx="9159079" cy="459353"/>
          </a:xfrm>
          <a:prstGeom prst="rect">
            <a:avLst/>
          </a:prstGeom>
          <a:solidFill>
            <a:srgbClr val="FFFFF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pic>
        <p:nvPicPr>
          <p:cNvPr id="55" name="Picture 54"/>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190642" y="179110"/>
            <a:ext cx="968829" cy="420828"/>
          </a:xfrm>
          <a:prstGeom prst="rect">
            <a:avLst/>
          </a:prstGeom>
        </p:spPr>
      </p:pic>
      <p:sp>
        <p:nvSpPr>
          <p:cNvPr id="56" name="Rectangle 55"/>
          <p:cNvSpPr/>
          <p:nvPr/>
        </p:nvSpPr>
        <p:spPr>
          <a:xfrm>
            <a:off x="4918120" y="154217"/>
            <a:ext cx="3807709" cy="400110"/>
          </a:xfrm>
          <a:prstGeom prst="rect">
            <a:avLst/>
          </a:prstGeom>
        </p:spPr>
        <p:txBody>
          <a:bodyPr wrap="none">
            <a:spAutoFit/>
          </a:bodyPr>
          <a:lstStyle/>
          <a:p>
            <a:pPr algn="ctr" defTabSz="457200">
              <a:spcAft>
                <a:spcPts val="600"/>
              </a:spcAft>
            </a:pPr>
            <a:r>
              <a:rPr lang="en-US" sz="2000" dirty="0" smtClean="0">
                <a:solidFill>
                  <a:srgbClr val="297FD5">
                    <a:lumMod val="75000"/>
                  </a:srgbClr>
                </a:solidFill>
                <a:cs typeface="Calibri"/>
              </a:rPr>
              <a:t>Contextual Collaboration Exchange</a:t>
            </a:r>
            <a:endParaRPr lang="en-US" sz="2000" dirty="0">
              <a:solidFill>
                <a:srgbClr val="297FD5">
                  <a:lumMod val="75000"/>
                </a:srgbClr>
              </a:solidFill>
              <a:cs typeface="Calibri"/>
            </a:endParaRPr>
          </a:p>
        </p:txBody>
      </p:sp>
      <p:sp>
        <p:nvSpPr>
          <p:cNvPr id="60" name="Content Placeholder 3"/>
          <p:cNvSpPr txBox="1">
            <a:spLocks/>
          </p:cNvSpPr>
          <p:nvPr/>
        </p:nvSpPr>
        <p:spPr>
          <a:xfrm>
            <a:off x="115820" y="4467696"/>
            <a:ext cx="5501869" cy="432289"/>
          </a:xfrm>
          <a:prstGeom prst="rect">
            <a:avLst/>
          </a:prstGeom>
        </p:spPr>
        <p:txBody>
          <a:bodyPr vert="horz" lIns="91440" tIns="45720" rIns="91440" bIns="45720" rtlCol="0" anchor="ctr">
            <a:noAutofit/>
          </a:bodyPr>
          <a:lstStyle>
            <a:lvl1pPr marL="342900" indent="-342900" algn="l" defTabSz="457200" rtl="0" eaLnBrk="1" latinLnBrk="0" hangingPunct="1">
              <a:lnSpc>
                <a:spcPct val="80000"/>
              </a:lnSpc>
              <a:spcBef>
                <a:spcPct val="20000"/>
              </a:spcBef>
              <a:buFont typeface="Arial"/>
              <a:buChar char="•"/>
              <a:defRPr sz="2400" b="1" kern="1200">
                <a:solidFill>
                  <a:srgbClr val="FFFFFF"/>
                </a:solidFill>
                <a:effectLst>
                  <a:outerShdw blurRad="50800" dist="38100" dir="2700000" algn="tl" rotWithShape="0">
                    <a:prstClr val="black">
                      <a:alpha val="40000"/>
                    </a:prstClr>
                  </a:outerShdw>
                </a:effectLst>
                <a:latin typeface="+mn-lt"/>
                <a:ea typeface="+mn-ea"/>
                <a:cs typeface="+mn-cs"/>
              </a:defRPr>
            </a:lvl1pPr>
            <a:lvl2pPr marL="742950" indent="-285750" algn="l" defTabSz="457200" rtl="0" eaLnBrk="1" latinLnBrk="0" hangingPunct="1">
              <a:lnSpc>
                <a:spcPct val="80000"/>
              </a:lnSpc>
              <a:spcBef>
                <a:spcPct val="20000"/>
              </a:spcBef>
              <a:buFont typeface="Arial"/>
              <a:buChar char="–"/>
              <a:defRPr sz="2000" kern="1200">
                <a:solidFill>
                  <a:srgbClr val="FFFFFF"/>
                </a:solidFill>
                <a:effectLst>
                  <a:outerShdw blurRad="50800" dist="38100" dir="2700000" algn="tl" rotWithShape="0">
                    <a:prstClr val="black">
                      <a:alpha val="40000"/>
                    </a:prstClr>
                  </a:outerShdw>
                </a:effectLst>
                <a:latin typeface="+mn-lt"/>
                <a:ea typeface="+mn-ea"/>
                <a:cs typeface="+mn-cs"/>
              </a:defRPr>
            </a:lvl2pPr>
            <a:lvl3pPr marL="1143000" indent="-228600" algn="l" defTabSz="457200" rtl="0" eaLnBrk="1" latinLnBrk="0" hangingPunct="1">
              <a:lnSpc>
                <a:spcPct val="80000"/>
              </a:lnSpc>
              <a:spcBef>
                <a:spcPct val="20000"/>
              </a:spcBef>
              <a:buFont typeface="Arial"/>
              <a:buChar char="•"/>
              <a:defRPr sz="1800" kern="1200">
                <a:solidFill>
                  <a:srgbClr val="FFFFFF"/>
                </a:solidFill>
                <a:effectLst>
                  <a:outerShdw blurRad="50800" dist="38100" dir="2700000" algn="tl" rotWithShape="0">
                    <a:prstClr val="black">
                      <a:alpha val="40000"/>
                    </a:prstClr>
                  </a:outerShdw>
                </a:effectLst>
                <a:latin typeface="+mn-lt"/>
                <a:ea typeface="+mn-ea"/>
                <a:cs typeface="+mn-cs"/>
              </a:defRPr>
            </a:lvl3pPr>
            <a:lvl4pPr marL="1600200" indent="-228600" algn="l" defTabSz="457200" rtl="0" eaLnBrk="1" latinLnBrk="0" hangingPunct="1">
              <a:lnSpc>
                <a:spcPct val="80000"/>
              </a:lnSpc>
              <a:spcBef>
                <a:spcPct val="20000"/>
              </a:spcBef>
              <a:buFont typeface="Arial"/>
              <a:buChar char="–"/>
              <a:defRPr sz="1600" kern="1200">
                <a:solidFill>
                  <a:srgbClr val="FFFFFF"/>
                </a:solidFill>
                <a:effectLst>
                  <a:outerShdw blurRad="50800" dist="38100" dir="2700000" algn="tl" rotWithShape="0">
                    <a:prstClr val="black">
                      <a:alpha val="40000"/>
                    </a:prstClr>
                  </a:outerShdw>
                </a:effectLst>
                <a:latin typeface="+mn-lt"/>
                <a:ea typeface="+mn-ea"/>
                <a:cs typeface="+mn-cs"/>
              </a:defRPr>
            </a:lvl4pPr>
            <a:lvl5pPr marL="2057400" indent="-228600" algn="l" defTabSz="457200" rtl="0" eaLnBrk="1" latinLnBrk="0" hangingPunct="1">
              <a:lnSpc>
                <a:spcPct val="80000"/>
              </a:lnSpc>
              <a:spcBef>
                <a:spcPct val="20000"/>
              </a:spcBef>
              <a:buFont typeface="Arial"/>
              <a:buChar char="»"/>
              <a:defRPr sz="1600" kern="1200">
                <a:solidFill>
                  <a:srgbClr val="FFFFFF"/>
                </a:solidFill>
                <a:effectLst>
                  <a:outerShdw blurRad="50800" dist="38100" dir="2700000" algn="tl" rotWithShape="0">
                    <a:prstClr val="black">
                      <a:alpha val="40000"/>
                    </a:prstClr>
                  </a:outerShdw>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600"/>
              </a:spcBef>
              <a:spcAft>
                <a:spcPts val="400"/>
              </a:spcAft>
              <a:buFont typeface="Arial"/>
              <a:buNone/>
            </a:pPr>
            <a:r>
              <a:rPr lang="en-US" sz="1600" b="0" dirty="0" smtClean="0">
                <a:effectLst/>
                <a:latin typeface="Calibri"/>
                <a:cs typeface="Calibri"/>
              </a:rPr>
              <a:t>New York | Boston | Cardiff, UK</a:t>
            </a:r>
          </a:p>
        </p:txBody>
      </p:sp>
      <p:sp>
        <p:nvSpPr>
          <p:cNvPr id="53" name="Text Box 11"/>
          <p:cNvSpPr txBox="1">
            <a:spLocks noChangeArrowheads="1"/>
          </p:cNvSpPr>
          <p:nvPr/>
        </p:nvSpPr>
        <p:spPr bwMode="auto">
          <a:xfrm>
            <a:off x="246184" y="908030"/>
            <a:ext cx="3259016" cy="334245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10000"/>
              </a:lnSpc>
              <a:spcBef>
                <a:spcPct val="50000"/>
              </a:spcBef>
              <a:defRPr/>
            </a:pPr>
            <a:r>
              <a:rPr lang="en-US" sz="2400" i="1" dirty="0" smtClean="0">
                <a:solidFill>
                  <a:schemeClr val="bg1"/>
                </a:solidFill>
              </a:rPr>
              <a:t>CaféX creates enterprise software that</a:t>
            </a:r>
            <a:r>
              <a:rPr lang="en-US" sz="2400" i="1" dirty="0" smtClean="0">
                <a:solidFill>
                  <a:srgbClr val="FFC000"/>
                </a:solidFill>
              </a:rPr>
              <a:t> adds real-time collaboration to mobile &amp; web apps </a:t>
            </a:r>
            <a:r>
              <a:rPr lang="en-US" sz="2400" i="1" dirty="0" smtClean="0">
                <a:solidFill>
                  <a:schemeClr val="bg1"/>
                </a:solidFill>
              </a:rPr>
              <a:t>and </a:t>
            </a:r>
            <a:r>
              <a:rPr lang="en-US" sz="2400" i="1" dirty="0" smtClean="0">
                <a:solidFill>
                  <a:srgbClr val="FFC000"/>
                </a:solidFill>
              </a:rPr>
              <a:t>bridges context across channels </a:t>
            </a:r>
            <a:r>
              <a:rPr lang="en-US" sz="2400" i="1" dirty="0" smtClean="0">
                <a:solidFill>
                  <a:schemeClr val="bg1"/>
                </a:solidFill>
              </a:rPr>
              <a:t>to increase </a:t>
            </a:r>
            <a:r>
              <a:rPr lang="en-US" sz="2400" i="1" dirty="0">
                <a:solidFill>
                  <a:schemeClr val="bg1"/>
                </a:solidFill>
              </a:rPr>
              <a:t>customer </a:t>
            </a:r>
            <a:r>
              <a:rPr lang="en-US" sz="2400" i="1" dirty="0" smtClean="0">
                <a:solidFill>
                  <a:schemeClr val="bg1"/>
                </a:solidFill>
              </a:rPr>
              <a:t>satisfaction and enterprise efficiency</a:t>
            </a:r>
            <a:endParaRPr lang="en-US" sz="2400" i="1" dirty="0">
              <a:solidFill>
                <a:srgbClr val="FFC000"/>
              </a:solidFill>
            </a:endParaRPr>
          </a:p>
        </p:txBody>
      </p:sp>
    </p:spTree>
    <p:extLst>
      <p:ext uri="{BB962C8B-B14F-4D97-AF65-F5344CB8AC3E}">
        <p14:creationId xmlns:p14="http://schemas.microsoft.com/office/powerpoint/2010/main" val="289857372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5534" y="196686"/>
            <a:ext cx="1039745" cy="451632"/>
          </a:xfrm>
          <a:prstGeom prst="rect">
            <a:avLst/>
          </a:prstGeom>
        </p:spPr>
      </p:pic>
      <p:sp>
        <p:nvSpPr>
          <p:cNvPr id="47" name="Footer Placeholder 3"/>
          <p:cNvSpPr>
            <a:spLocks noGrp="1"/>
          </p:cNvSpPr>
          <p:nvPr>
            <p:ph type="ftr" sz="quarter" idx="11"/>
          </p:nvPr>
        </p:nvSpPr>
        <p:spPr>
          <a:xfrm>
            <a:off x="107629" y="4876118"/>
            <a:ext cx="3898938" cy="273844"/>
          </a:xfrm>
        </p:spPr>
        <p:txBody>
          <a:bodyPr/>
          <a:lstStyle/>
          <a:p>
            <a:r>
              <a:rPr lang="en-US" dirty="0" smtClean="0">
                <a:solidFill>
                  <a:schemeClr val="bg1"/>
                </a:solidFill>
              </a:rPr>
              <a:t>CaféX Communications Confidential © 2014 – All Rights Reserved. </a:t>
            </a:r>
            <a:endParaRPr lang="en-US" dirty="0">
              <a:solidFill>
                <a:schemeClr val="bg1"/>
              </a:solidFill>
            </a:endParaRPr>
          </a:p>
        </p:txBody>
      </p:sp>
      <p:sp>
        <p:nvSpPr>
          <p:cNvPr id="48" name="Slide Number Placeholder 4"/>
          <p:cNvSpPr>
            <a:spLocks noGrp="1"/>
          </p:cNvSpPr>
          <p:nvPr>
            <p:ph type="sldNum" sz="quarter" idx="12"/>
          </p:nvPr>
        </p:nvSpPr>
        <p:spPr>
          <a:xfrm>
            <a:off x="7014842" y="4876118"/>
            <a:ext cx="2133600" cy="273844"/>
          </a:xfrm>
        </p:spPr>
        <p:txBody>
          <a:bodyPr/>
          <a:lstStyle/>
          <a:p>
            <a:fld id="{0431C951-9D62-474D-B35D-66AB940D3B2F}" type="slidenum">
              <a:rPr lang="en-US" sz="1000" smtClean="0">
                <a:solidFill>
                  <a:srgbClr val="FFFFFF"/>
                </a:solidFill>
              </a:rPr>
              <a:t>7</a:t>
            </a:fld>
            <a:endParaRPr lang="en-US" sz="1000" dirty="0">
              <a:solidFill>
                <a:srgbClr val="FFFFFF"/>
              </a:solidFill>
            </a:endParaRPr>
          </a:p>
        </p:txBody>
      </p:sp>
      <p:sp>
        <p:nvSpPr>
          <p:cNvPr id="3" name="Title 2"/>
          <p:cNvSpPr>
            <a:spLocks noGrp="1"/>
          </p:cNvSpPr>
          <p:nvPr>
            <p:ph type="title"/>
          </p:nvPr>
        </p:nvSpPr>
        <p:spPr/>
        <p:txBody>
          <a:bodyPr/>
          <a:lstStyle/>
          <a:p>
            <a:r>
              <a:rPr lang="en-US" dirty="0" smtClean="0"/>
              <a:t>CaféX Fusion Key Plays</a:t>
            </a:r>
            <a:endParaRPr lang="en-US" dirty="0"/>
          </a:p>
        </p:txBody>
      </p:sp>
      <p:sp>
        <p:nvSpPr>
          <p:cNvPr id="66" name="Rounded Rectangle 65"/>
          <p:cNvSpPr/>
          <p:nvPr/>
        </p:nvSpPr>
        <p:spPr>
          <a:xfrm>
            <a:off x="-18142" y="4445125"/>
            <a:ext cx="9172425" cy="477576"/>
          </a:xfrm>
          <a:prstGeom prst="roundRect">
            <a:avLst>
              <a:gd name="adj" fmla="val 0"/>
            </a:avLst>
          </a:prstGeom>
          <a:solidFill>
            <a:srgbClr val="5C94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defTabSz="914400"/>
            <a:r>
              <a:rPr lang="en-US" b="1" dirty="0" smtClean="0">
                <a:solidFill>
                  <a:srgbClr val="FFFFFF"/>
                </a:solidFill>
                <a:cs typeface="Calibri"/>
              </a:rPr>
              <a:t>  Context                                                                                                                          Continuity</a:t>
            </a:r>
          </a:p>
        </p:txBody>
      </p:sp>
      <p:cxnSp>
        <p:nvCxnSpPr>
          <p:cNvPr id="15" name="Straight Connector 14"/>
          <p:cNvCxnSpPr/>
          <p:nvPr/>
        </p:nvCxnSpPr>
        <p:spPr>
          <a:xfrm>
            <a:off x="1553968" y="4726214"/>
            <a:ext cx="5883917" cy="0"/>
          </a:xfrm>
          <a:prstGeom prst="line">
            <a:avLst/>
          </a:prstGeom>
          <a:ln w="50800">
            <a:solidFill>
              <a:srgbClr val="FFFFFF"/>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3758437" y="4031440"/>
            <a:ext cx="1437723" cy="1437723"/>
            <a:chOff x="7553232" y="-451958"/>
            <a:chExt cx="1975349" cy="1975349"/>
          </a:xfrm>
        </p:grpSpPr>
        <p:sp>
          <p:nvSpPr>
            <p:cNvPr id="4" name="Oval 3"/>
            <p:cNvSpPr/>
            <p:nvPr/>
          </p:nvSpPr>
          <p:spPr>
            <a:xfrm>
              <a:off x="7553232" y="-451958"/>
              <a:ext cx="1975349" cy="1975349"/>
            </a:xfrm>
            <a:prstGeom prst="ellipse">
              <a:avLst/>
            </a:prstGeom>
            <a:solidFill>
              <a:srgbClr val="5C94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7713572" y="-295034"/>
              <a:ext cx="1670238" cy="1660441"/>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6" name="Picture 85" descr="cafex_fusion_logo.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29896" y="128885"/>
              <a:ext cx="1604062" cy="595217"/>
            </a:xfrm>
            <a:prstGeom prst="rect">
              <a:avLst/>
            </a:prstGeom>
          </p:spPr>
        </p:pic>
      </p:grpSp>
      <p:sp>
        <p:nvSpPr>
          <p:cNvPr id="25" name="Rectangle 24"/>
          <p:cNvSpPr/>
          <p:nvPr/>
        </p:nvSpPr>
        <p:spPr>
          <a:xfrm>
            <a:off x="173515" y="3121421"/>
            <a:ext cx="2743200" cy="927946"/>
          </a:xfrm>
          <a:prstGeom prst="rect">
            <a:avLst/>
          </a:prstGeom>
        </p:spPr>
        <p:txBody>
          <a:bodyPr wrap="square" anchor="t" anchorCtr="0">
            <a:spAutoFit/>
          </a:bodyPr>
          <a:lstStyle/>
          <a:p>
            <a:pPr marL="171450" indent="-171450">
              <a:lnSpc>
                <a:spcPct val="90000"/>
              </a:lnSpc>
              <a:spcAft>
                <a:spcPts val="300"/>
              </a:spcAft>
              <a:buFont typeface="Arial"/>
              <a:buChar char="•"/>
            </a:pPr>
            <a:r>
              <a:rPr lang="en-US" sz="1300" dirty="0" smtClean="0">
                <a:solidFill>
                  <a:srgbClr val="092E4D"/>
                </a:solidFill>
                <a:cs typeface="Calibri"/>
              </a:rPr>
              <a:t>WebRTC based</a:t>
            </a:r>
          </a:p>
          <a:p>
            <a:pPr marL="171450" indent="-171450">
              <a:lnSpc>
                <a:spcPct val="90000"/>
              </a:lnSpc>
              <a:spcAft>
                <a:spcPts val="300"/>
              </a:spcAft>
              <a:buFont typeface="Arial"/>
              <a:buChar char="•"/>
            </a:pPr>
            <a:r>
              <a:rPr lang="en-US" sz="1300" dirty="0" smtClean="0">
                <a:solidFill>
                  <a:srgbClr val="092E4D"/>
                </a:solidFill>
                <a:cs typeface="Calibri"/>
              </a:rPr>
              <a:t>In-app voice, video, chat</a:t>
            </a:r>
            <a:endParaRPr lang="en-US" sz="1300" dirty="0">
              <a:solidFill>
                <a:srgbClr val="092E4D"/>
              </a:solidFill>
              <a:cs typeface="Calibri"/>
            </a:endParaRPr>
          </a:p>
          <a:p>
            <a:pPr marL="171450" indent="-171450">
              <a:lnSpc>
                <a:spcPct val="90000"/>
              </a:lnSpc>
              <a:spcAft>
                <a:spcPts val="300"/>
              </a:spcAft>
              <a:buFont typeface="Arial"/>
              <a:buChar char="•"/>
            </a:pPr>
            <a:r>
              <a:rPr lang="en-US" sz="1300" dirty="0" smtClean="0">
                <a:solidFill>
                  <a:srgbClr val="092E4D"/>
                </a:solidFill>
                <a:cs typeface="Calibri"/>
              </a:rPr>
              <a:t>Mobile apps, websites</a:t>
            </a:r>
          </a:p>
          <a:p>
            <a:pPr marL="171450" indent="-171450">
              <a:lnSpc>
                <a:spcPct val="90000"/>
              </a:lnSpc>
              <a:spcAft>
                <a:spcPts val="300"/>
              </a:spcAft>
              <a:buFont typeface="Arial"/>
              <a:buChar char="•"/>
            </a:pPr>
            <a:r>
              <a:rPr lang="en-US" sz="1300" dirty="0" smtClean="0">
                <a:solidFill>
                  <a:srgbClr val="092E4D"/>
                </a:solidFill>
                <a:cs typeface="Calibri"/>
              </a:rPr>
              <a:t>Enterprise SIP integration</a:t>
            </a:r>
          </a:p>
        </p:txBody>
      </p:sp>
      <p:sp>
        <p:nvSpPr>
          <p:cNvPr id="26" name="Rectangle 25"/>
          <p:cNvSpPr/>
          <p:nvPr/>
        </p:nvSpPr>
        <p:spPr>
          <a:xfrm>
            <a:off x="3190546" y="3121421"/>
            <a:ext cx="2670810" cy="927946"/>
          </a:xfrm>
          <a:prstGeom prst="rect">
            <a:avLst/>
          </a:prstGeom>
        </p:spPr>
        <p:txBody>
          <a:bodyPr wrap="square" anchor="t" anchorCtr="0">
            <a:spAutoFit/>
          </a:bodyPr>
          <a:lstStyle/>
          <a:p>
            <a:pPr marL="171450" indent="-171450">
              <a:lnSpc>
                <a:spcPct val="90000"/>
              </a:lnSpc>
              <a:spcAft>
                <a:spcPts val="300"/>
              </a:spcAft>
              <a:buFont typeface="Arial"/>
              <a:buChar char="•"/>
            </a:pPr>
            <a:r>
              <a:rPr lang="en-US" sz="1300" dirty="0" smtClean="0">
                <a:solidFill>
                  <a:srgbClr val="092E4D"/>
                </a:solidFill>
                <a:cs typeface="Calibri"/>
              </a:rPr>
              <a:t>Live online assistance</a:t>
            </a:r>
          </a:p>
          <a:p>
            <a:pPr marL="171450" indent="-171450">
              <a:lnSpc>
                <a:spcPct val="90000"/>
              </a:lnSpc>
              <a:spcAft>
                <a:spcPts val="300"/>
              </a:spcAft>
              <a:buFont typeface="Arial"/>
              <a:buChar char="•"/>
            </a:pPr>
            <a:r>
              <a:rPr lang="en-US" sz="1300" dirty="0" smtClean="0">
                <a:solidFill>
                  <a:srgbClr val="092E4D"/>
                </a:solidFill>
                <a:cs typeface="Calibri"/>
              </a:rPr>
              <a:t>App screen share</a:t>
            </a:r>
          </a:p>
          <a:p>
            <a:pPr marL="171450" indent="-171450">
              <a:lnSpc>
                <a:spcPct val="90000"/>
              </a:lnSpc>
              <a:spcAft>
                <a:spcPts val="300"/>
              </a:spcAft>
              <a:buFont typeface="Arial"/>
              <a:buChar char="•"/>
            </a:pPr>
            <a:r>
              <a:rPr lang="en-US" sz="1300" dirty="0" smtClean="0">
                <a:solidFill>
                  <a:srgbClr val="092E4D"/>
                </a:solidFill>
                <a:cs typeface="Calibri"/>
              </a:rPr>
              <a:t>Co-browse, annotation, file push</a:t>
            </a:r>
          </a:p>
          <a:p>
            <a:pPr marL="171450" indent="-171450">
              <a:lnSpc>
                <a:spcPct val="90000"/>
              </a:lnSpc>
              <a:spcAft>
                <a:spcPts val="300"/>
              </a:spcAft>
              <a:buFont typeface="Arial"/>
              <a:buChar char="•"/>
            </a:pPr>
            <a:r>
              <a:rPr lang="en-US" sz="1300" dirty="0" smtClean="0">
                <a:solidFill>
                  <a:srgbClr val="092E4D"/>
                </a:solidFill>
                <a:cs typeface="Calibri"/>
              </a:rPr>
              <a:t>Context passing to CC</a:t>
            </a:r>
          </a:p>
        </p:txBody>
      </p:sp>
      <p:sp>
        <p:nvSpPr>
          <p:cNvPr id="27" name="Rounded Rectangle 26"/>
          <p:cNvSpPr/>
          <p:nvPr/>
        </p:nvSpPr>
        <p:spPr>
          <a:xfrm>
            <a:off x="163897" y="792354"/>
            <a:ext cx="2762436" cy="477576"/>
          </a:xfrm>
          <a:prstGeom prst="roundRect">
            <a:avLst>
              <a:gd name="adj" fmla="val 334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In-App Communications</a:t>
            </a:r>
            <a:endParaRPr lang="en-US" dirty="0">
              <a:solidFill>
                <a:srgbClr val="FFFFFF"/>
              </a:solidFill>
            </a:endParaRPr>
          </a:p>
        </p:txBody>
      </p:sp>
      <p:sp>
        <p:nvSpPr>
          <p:cNvPr id="28" name="Rounded Rectangle 27"/>
          <p:cNvSpPr/>
          <p:nvPr/>
        </p:nvSpPr>
        <p:spPr>
          <a:xfrm>
            <a:off x="3150781" y="792354"/>
            <a:ext cx="2750341" cy="477576"/>
          </a:xfrm>
          <a:prstGeom prst="roundRect">
            <a:avLst>
              <a:gd name="adj" fmla="val 3480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kern="1200" dirty="0" smtClean="0">
                <a:solidFill>
                  <a:srgbClr val="FFFFFF"/>
                </a:solidFill>
                <a:ea typeface="+mn-ea"/>
                <a:cs typeface="+mn-cs"/>
              </a:rPr>
              <a:t>In-App Live Assist</a:t>
            </a:r>
            <a:endParaRPr lang="en-US" kern="1200" dirty="0">
              <a:solidFill>
                <a:srgbClr val="FFFFFF"/>
              </a:solidFill>
              <a:ea typeface="+mn-ea"/>
              <a:cs typeface="+mn-cs"/>
            </a:endParaRPr>
          </a:p>
        </p:txBody>
      </p:sp>
      <p:sp>
        <p:nvSpPr>
          <p:cNvPr id="29" name="Rounded Rectangle 28"/>
          <p:cNvSpPr/>
          <p:nvPr/>
        </p:nvSpPr>
        <p:spPr>
          <a:xfrm>
            <a:off x="6147947" y="792354"/>
            <a:ext cx="2908371" cy="489242"/>
          </a:xfrm>
          <a:prstGeom prst="roundRect">
            <a:avLst>
              <a:gd name="adj" fmla="val 3331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Omnichannel &amp; Context</a:t>
            </a:r>
            <a:endParaRPr lang="en-US" dirty="0">
              <a:solidFill>
                <a:srgbClr val="FFFFFF"/>
              </a:solidFill>
            </a:endParaRPr>
          </a:p>
        </p:txBody>
      </p:sp>
      <p:sp>
        <p:nvSpPr>
          <p:cNvPr id="30" name="Rectangle 29"/>
          <p:cNvSpPr/>
          <p:nvPr/>
        </p:nvSpPr>
        <p:spPr>
          <a:xfrm>
            <a:off x="6269535" y="3121421"/>
            <a:ext cx="2665195" cy="1146468"/>
          </a:xfrm>
          <a:prstGeom prst="rect">
            <a:avLst/>
          </a:prstGeom>
        </p:spPr>
        <p:txBody>
          <a:bodyPr wrap="square" anchor="t" anchorCtr="0">
            <a:spAutoFit/>
          </a:bodyPr>
          <a:lstStyle/>
          <a:p>
            <a:pPr marL="171450" indent="-171450">
              <a:lnSpc>
                <a:spcPct val="90000"/>
              </a:lnSpc>
              <a:spcAft>
                <a:spcPts val="300"/>
              </a:spcAft>
              <a:buFont typeface="Arial"/>
              <a:buChar char="•"/>
            </a:pPr>
            <a:r>
              <a:rPr lang="en-US" sz="1300" dirty="0" smtClean="0">
                <a:solidFill>
                  <a:srgbClr val="092E4D"/>
                </a:solidFill>
                <a:cs typeface="Calibri"/>
              </a:rPr>
              <a:t>Observe &amp; relay context</a:t>
            </a:r>
          </a:p>
          <a:p>
            <a:pPr marL="171450" indent="-171450">
              <a:lnSpc>
                <a:spcPct val="90000"/>
              </a:lnSpc>
              <a:spcAft>
                <a:spcPts val="300"/>
              </a:spcAft>
              <a:buFont typeface="Arial"/>
              <a:buChar char="•"/>
            </a:pPr>
            <a:r>
              <a:rPr lang="en-US" sz="1300" dirty="0" smtClean="0">
                <a:solidFill>
                  <a:srgbClr val="092E4D"/>
                </a:solidFill>
                <a:cs typeface="Calibri"/>
              </a:rPr>
              <a:t>CC CTI integration</a:t>
            </a:r>
          </a:p>
          <a:p>
            <a:pPr marL="171450" indent="-171450">
              <a:lnSpc>
                <a:spcPct val="90000"/>
              </a:lnSpc>
              <a:spcAft>
                <a:spcPts val="300"/>
              </a:spcAft>
              <a:buFont typeface="Arial"/>
              <a:buChar char="•"/>
            </a:pPr>
            <a:r>
              <a:rPr lang="en-US" sz="1300" dirty="0" smtClean="0">
                <a:solidFill>
                  <a:srgbClr val="092E4D"/>
                </a:solidFill>
                <a:cs typeface="Calibri"/>
              </a:rPr>
              <a:t>IVR bypass</a:t>
            </a:r>
          </a:p>
          <a:p>
            <a:pPr marL="171450" indent="-171450">
              <a:lnSpc>
                <a:spcPct val="90000"/>
              </a:lnSpc>
              <a:spcAft>
                <a:spcPts val="300"/>
              </a:spcAft>
              <a:buFont typeface="Arial"/>
              <a:buChar char="•"/>
            </a:pPr>
            <a:r>
              <a:rPr lang="en-US" sz="1300" dirty="0" smtClean="0">
                <a:solidFill>
                  <a:srgbClr val="092E4D"/>
                </a:solidFill>
                <a:cs typeface="Calibri"/>
              </a:rPr>
              <a:t>Call back, analytics</a:t>
            </a:r>
          </a:p>
          <a:p>
            <a:pPr marL="171450" indent="-171450">
              <a:lnSpc>
                <a:spcPct val="90000"/>
              </a:lnSpc>
              <a:spcAft>
                <a:spcPts val="300"/>
              </a:spcAft>
              <a:buFont typeface="Arial"/>
              <a:buChar char="•"/>
            </a:pPr>
            <a:r>
              <a:rPr lang="en-US" sz="1300" dirty="0" smtClean="0">
                <a:solidFill>
                  <a:srgbClr val="092E4D"/>
                </a:solidFill>
                <a:cs typeface="Calibri"/>
              </a:rPr>
              <a:t>Visual IVR, CC data display in apps</a:t>
            </a:r>
          </a:p>
        </p:txBody>
      </p:sp>
      <p:pic>
        <p:nvPicPr>
          <p:cNvPr id="33" name="Picture 32" descr="C:\Users\AMacGowen\Desktop\Dubai Use Case Images\EMAAR\EMAAR_ipad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86085" y="1346796"/>
            <a:ext cx="2079732" cy="1586904"/>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Group 35"/>
          <p:cNvGrpSpPr/>
          <p:nvPr/>
        </p:nvGrpSpPr>
        <p:grpSpPr>
          <a:xfrm>
            <a:off x="107629" y="1346796"/>
            <a:ext cx="2633828" cy="1678202"/>
            <a:chOff x="42231" y="1229474"/>
            <a:chExt cx="3005769" cy="1890916"/>
          </a:xfrm>
        </p:grpSpPr>
        <p:pic>
          <p:nvPicPr>
            <p:cNvPr id="37" name="Picture 36" descr="C:\Users\AMacGowen\Desktop\Dubai Use Case Images\EMAAR\EMAAR_macbook.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231" y="1388416"/>
              <a:ext cx="2938009" cy="173197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C:\Users\AMacGowen\Desktop\Dubai Use Case Images\EMAAR\EMAAR_iphone.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80419" y="1229474"/>
              <a:ext cx="667581" cy="1356024"/>
            </a:xfrm>
            <a:prstGeom prst="rect">
              <a:avLst/>
            </a:prstGeom>
            <a:noFill/>
            <a:extLst>
              <a:ext uri="{909E8E84-426E-40DD-AFC4-6F175D3DCCD1}">
                <a14:hiddenFill xmlns:a14="http://schemas.microsoft.com/office/drawing/2010/main">
                  <a:solidFill>
                    <a:srgbClr val="FFFFFF"/>
                  </a:solidFill>
                </a14:hiddenFill>
              </a:ext>
            </a:extLst>
          </p:spPr>
        </p:pic>
      </p:grpSp>
      <p:pic>
        <p:nvPicPr>
          <p:cNvPr id="39" name="Picture 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02118" y="1346796"/>
            <a:ext cx="2400027" cy="1697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42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white"/>
                </a:solidFill>
              </a:rPr>
              <a:t>CaféX Communications Confidential © 2014 – All Rights Reserved. </a:t>
            </a:r>
            <a:endParaRPr lang="en-US" dirty="0">
              <a:solidFill>
                <a:prstClr val="white"/>
              </a:solidFill>
            </a:endParaRPr>
          </a:p>
        </p:txBody>
      </p:sp>
      <p:sp>
        <p:nvSpPr>
          <p:cNvPr id="3" name="Slide Number Placeholder 2"/>
          <p:cNvSpPr>
            <a:spLocks noGrp="1"/>
          </p:cNvSpPr>
          <p:nvPr>
            <p:ph type="sldNum" sz="quarter" idx="12"/>
          </p:nvPr>
        </p:nvSpPr>
        <p:spPr/>
        <p:txBody>
          <a:bodyPr/>
          <a:lstStyle/>
          <a:p>
            <a:fld id="{0431C951-9D62-474D-B35D-66AB940D3B2F}" type="slidenum">
              <a:rPr lang="en-US" sz="1000">
                <a:solidFill>
                  <a:srgbClr val="FFFFFF"/>
                </a:solidFill>
              </a:rPr>
              <a:pPr/>
              <a:t>8</a:t>
            </a:fld>
            <a:endParaRPr lang="en-US" sz="1000" dirty="0">
              <a:solidFill>
                <a:srgbClr val="FFFFFF"/>
              </a:solidFill>
            </a:endParaRPr>
          </a:p>
        </p:txBody>
      </p:sp>
      <p:sp>
        <p:nvSpPr>
          <p:cNvPr id="4" name="Title 3"/>
          <p:cNvSpPr>
            <a:spLocks noGrp="1"/>
          </p:cNvSpPr>
          <p:nvPr>
            <p:ph type="title"/>
          </p:nvPr>
        </p:nvSpPr>
        <p:spPr/>
        <p:txBody>
          <a:bodyPr/>
          <a:lstStyle/>
          <a:p>
            <a:r>
              <a:rPr lang="en-US" sz="2800" dirty="0" smtClean="0"/>
              <a:t>Customer &amp; Partner Momentum</a:t>
            </a:r>
            <a:endParaRPr lang="en-US" sz="2800" i="1" dirty="0">
              <a:solidFill>
                <a:srgbClr val="FF6600"/>
              </a:solidFill>
            </a:endParaRPr>
          </a:p>
        </p:txBody>
      </p:sp>
      <p:sp>
        <p:nvSpPr>
          <p:cNvPr id="12" name="Content Placeholder 1"/>
          <p:cNvSpPr>
            <a:spLocks noGrp="1"/>
          </p:cNvSpPr>
          <p:nvPr>
            <p:ph idx="1"/>
          </p:nvPr>
        </p:nvSpPr>
        <p:spPr>
          <a:xfrm>
            <a:off x="180199" y="812052"/>
            <a:ext cx="5153801" cy="4045698"/>
          </a:xfrm>
        </p:spPr>
        <p:txBody>
          <a:bodyPr>
            <a:noAutofit/>
          </a:bodyPr>
          <a:lstStyle/>
          <a:p>
            <a:pPr marL="0" indent="0">
              <a:spcBef>
                <a:spcPts val="0"/>
              </a:spcBef>
              <a:spcAft>
                <a:spcPts val="400"/>
              </a:spcAft>
              <a:buNone/>
            </a:pPr>
            <a:r>
              <a:rPr lang="en-US" b="1" dirty="0" smtClean="0"/>
              <a:t>Deployments &amp; Trials</a:t>
            </a:r>
          </a:p>
          <a:p>
            <a:pPr marL="457200" indent="-280988">
              <a:spcBef>
                <a:spcPts val="0"/>
              </a:spcBef>
              <a:spcAft>
                <a:spcPts val="600"/>
              </a:spcAft>
              <a:buFont typeface="Wingdings" charset="2"/>
              <a:buChar char="ü"/>
            </a:pPr>
            <a:r>
              <a:rPr lang="en-US" sz="2000" dirty="0" smtClean="0"/>
              <a:t>6 of top 10 banks globally</a:t>
            </a:r>
          </a:p>
          <a:p>
            <a:pPr marL="457200" indent="-280988">
              <a:spcBef>
                <a:spcPts val="0"/>
              </a:spcBef>
              <a:spcAft>
                <a:spcPts val="600"/>
              </a:spcAft>
              <a:buFont typeface="Wingdings" charset="2"/>
              <a:buChar char="ü"/>
            </a:pPr>
            <a:r>
              <a:rPr lang="en-US" sz="2000" dirty="0"/>
              <a:t>4</a:t>
            </a:r>
            <a:r>
              <a:rPr lang="en-US" sz="2000" dirty="0" smtClean="0"/>
              <a:t> of top 5 US insurance companies</a:t>
            </a:r>
          </a:p>
          <a:p>
            <a:pPr marL="457200" indent="-280988">
              <a:spcBef>
                <a:spcPts val="0"/>
              </a:spcBef>
              <a:spcAft>
                <a:spcPts val="600"/>
              </a:spcAft>
              <a:buFont typeface="Wingdings" charset="2"/>
              <a:buChar char="ü"/>
            </a:pPr>
            <a:r>
              <a:rPr lang="en-US" sz="2000" dirty="0" smtClean="0"/>
              <a:t>1 of top 2 EMR vendors worldwide</a:t>
            </a:r>
            <a:endParaRPr lang="en-US" sz="2000" dirty="0"/>
          </a:p>
          <a:p>
            <a:pPr marL="457200" indent="-280988">
              <a:spcBef>
                <a:spcPts val="0"/>
              </a:spcBef>
              <a:spcAft>
                <a:spcPts val="600"/>
              </a:spcAft>
              <a:buFont typeface="Wingdings" charset="2"/>
              <a:buChar char="ü"/>
            </a:pPr>
            <a:r>
              <a:rPr lang="en-US" sz="2000" dirty="0" smtClean="0"/>
              <a:t>Top 2 CRM vendors by market share</a:t>
            </a:r>
          </a:p>
          <a:p>
            <a:pPr marL="0" indent="0">
              <a:spcBef>
                <a:spcPts val="600"/>
              </a:spcBef>
              <a:spcAft>
                <a:spcPts val="400"/>
              </a:spcAft>
              <a:buNone/>
            </a:pPr>
            <a:endParaRPr lang="en-US" b="1" dirty="0" smtClean="0"/>
          </a:p>
          <a:p>
            <a:pPr marL="0" indent="0">
              <a:spcBef>
                <a:spcPts val="600"/>
              </a:spcBef>
              <a:spcAft>
                <a:spcPts val="400"/>
              </a:spcAft>
              <a:buNone/>
            </a:pPr>
            <a:r>
              <a:rPr lang="en-US" b="1" dirty="0" smtClean="0"/>
              <a:t>Partnerships</a:t>
            </a:r>
          </a:p>
          <a:p>
            <a:pPr marL="457200" indent="-280988">
              <a:spcBef>
                <a:spcPts val="0"/>
              </a:spcBef>
              <a:spcAft>
                <a:spcPts val="600"/>
              </a:spcAft>
              <a:buFont typeface="Wingdings" charset="2"/>
              <a:buChar char="ü"/>
            </a:pPr>
            <a:r>
              <a:rPr lang="en-US" sz="2000" dirty="0" smtClean="0"/>
              <a:t>3 of top 5 UC &amp; CC vendors globally (OEM)</a:t>
            </a:r>
          </a:p>
          <a:p>
            <a:pPr marL="457200" indent="-280988">
              <a:spcBef>
                <a:spcPts val="0"/>
              </a:spcBef>
              <a:spcAft>
                <a:spcPts val="600"/>
              </a:spcAft>
              <a:buFont typeface="Wingdings" charset="2"/>
              <a:buChar char="ü"/>
            </a:pPr>
            <a:r>
              <a:rPr lang="en-US" sz="2000" dirty="0" smtClean="0"/>
              <a:t>5 of Cisco’s top partners (reseller)</a:t>
            </a:r>
          </a:p>
        </p:txBody>
      </p:sp>
      <p:pic>
        <p:nvPicPr>
          <p:cNvPr id="8" name="Picture 2" descr="C:\Users\AMacGowen\Desktop\Dubai Use Case Images\ADSEC\ADSEC_ipad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6410" y="812052"/>
            <a:ext cx="2404055" cy="18343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MacGowen\Desktop\Dubai Use Case Images\ADSEC\ADSEC_macboo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0809" y="2613505"/>
            <a:ext cx="3806991" cy="22442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AMacGowen\Desktop\Dubai Use Case Images\ADSEC\ADSEC_iphon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157" y="1119432"/>
            <a:ext cx="735544" cy="1494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30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08423" y="833744"/>
            <a:ext cx="3186201" cy="2427581"/>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dirty="0" smtClean="0">
                <a:solidFill>
                  <a:prstClr val="white"/>
                </a:solidFill>
              </a:rPr>
              <a:t>CaféX Communications Confidential © 2014 – All Rights Reserved. </a:t>
            </a:r>
            <a:endParaRPr lang="en-US" dirty="0">
              <a:solidFill>
                <a:prstClr val="white"/>
              </a:solidFill>
            </a:endParaRPr>
          </a:p>
        </p:txBody>
      </p:sp>
      <p:sp>
        <p:nvSpPr>
          <p:cNvPr id="4" name="Title 3"/>
          <p:cNvSpPr>
            <a:spLocks noGrp="1"/>
          </p:cNvSpPr>
          <p:nvPr>
            <p:ph type="title"/>
          </p:nvPr>
        </p:nvSpPr>
        <p:spPr/>
        <p:txBody>
          <a:bodyPr/>
          <a:lstStyle/>
          <a:p>
            <a:r>
              <a:rPr lang="en-US" dirty="0" smtClean="0"/>
              <a:t>Elevating Online Customer Engagement</a:t>
            </a:r>
            <a:endParaRPr lang="en-US" dirty="0"/>
          </a:p>
        </p:txBody>
      </p:sp>
      <p:sp>
        <p:nvSpPr>
          <p:cNvPr id="8" name="16-Point Star 7"/>
          <p:cNvSpPr/>
          <p:nvPr/>
        </p:nvSpPr>
        <p:spPr>
          <a:xfrm>
            <a:off x="7079670" y="976744"/>
            <a:ext cx="1981200" cy="1773384"/>
          </a:xfrm>
          <a:prstGeom prst="star16">
            <a:avLst>
              <a:gd name="adj" fmla="val 39959"/>
            </a:avLst>
          </a:prstGeom>
          <a:solidFill>
            <a:srgbClr val="FFFF66"/>
          </a:solidFill>
          <a:ln>
            <a:noFill/>
          </a:ln>
          <a:effectLst/>
        </p:spPr>
        <p:style>
          <a:lnRef idx="1">
            <a:schemeClr val="accent1"/>
          </a:lnRef>
          <a:fillRef idx="3">
            <a:schemeClr val="accent1"/>
          </a:fillRef>
          <a:effectRef idx="2">
            <a:schemeClr val="accent1"/>
          </a:effectRef>
          <a:fontRef idx="minor">
            <a:schemeClr val="lt1"/>
          </a:fontRef>
        </p:style>
        <p:txBody>
          <a:bodyPr lIns="9144" tIns="9144" rIns="9144" bIns="9144" rtlCol="0" anchor="ctr"/>
          <a:lstStyle/>
          <a:p>
            <a:pPr algn="ctr" defTabSz="457200"/>
            <a:r>
              <a:rPr lang="en-US" dirty="0">
                <a:solidFill>
                  <a:srgbClr val="092E4D"/>
                </a:solidFill>
              </a:rPr>
              <a:t>No download or plugin!</a:t>
            </a:r>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920354" y="2077466"/>
            <a:ext cx="4541575" cy="268709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5743480" y="1377865"/>
            <a:ext cx="1172098" cy="2382007"/>
          </a:xfrm>
          <a:prstGeom prst="rect">
            <a:avLst/>
          </a:prstGeom>
          <a:noFill/>
          <a:extLst>
            <a:ext uri="{909E8E84-426E-40DD-AFC4-6F175D3DCCD1}">
              <a14:hiddenFill xmlns:a14="http://schemas.microsoft.com/office/drawing/2010/main">
                <a:solidFill>
                  <a:srgbClr val="FFFFFF"/>
                </a:solidFill>
              </a14:hiddenFill>
            </a:ext>
          </a:extLst>
        </p:spPr>
      </p:pic>
      <p:sp>
        <p:nvSpPr>
          <p:cNvPr id="6" name="Line Callout 1 5"/>
          <p:cNvSpPr/>
          <p:nvPr/>
        </p:nvSpPr>
        <p:spPr>
          <a:xfrm>
            <a:off x="3796149" y="831947"/>
            <a:ext cx="1623193" cy="1156205"/>
          </a:xfrm>
          <a:prstGeom prst="borderCallout1">
            <a:avLst>
              <a:gd name="adj1" fmla="val 92979"/>
              <a:gd name="adj2" fmla="val 84469"/>
              <a:gd name="adj3" fmla="val 166053"/>
              <a:gd name="adj4" fmla="val 147057"/>
            </a:avLst>
          </a:prstGeom>
          <a:solidFill>
            <a:srgbClr val="629DD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lang="en-US" sz="1600" kern="0" dirty="0">
                <a:solidFill>
                  <a:prstClr val="white"/>
                </a:solidFill>
                <a:sym typeface="Arial"/>
                <a:rtl val="0"/>
              </a:rPr>
              <a:t>Real-time face-to-face video chat built into mobile apps &amp; websites</a:t>
            </a:r>
            <a:endParaRPr lang="en-US" sz="1600" b="1" kern="0" dirty="0">
              <a:solidFill>
                <a:prstClr val="white"/>
              </a:solidFill>
              <a:sym typeface="Arial"/>
              <a:rtl val="0"/>
            </a:endParaRPr>
          </a:p>
        </p:txBody>
      </p:sp>
      <p:cxnSp>
        <p:nvCxnSpPr>
          <p:cNvPr id="11" name="Straight Connector 10"/>
          <p:cNvCxnSpPr/>
          <p:nvPr/>
        </p:nvCxnSpPr>
        <p:spPr>
          <a:xfrm flipH="1">
            <a:off x="1246909" y="1274620"/>
            <a:ext cx="2549236" cy="1177637"/>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8" name="16-Point Star 17"/>
          <p:cNvSpPr/>
          <p:nvPr/>
        </p:nvSpPr>
        <p:spPr>
          <a:xfrm>
            <a:off x="6985818" y="3102734"/>
            <a:ext cx="1981200" cy="1773384"/>
          </a:xfrm>
          <a:prstGeom prst="star16">
            <a:avLst>
              <a:gd name="adj" fmla="val 39959"/>
            </a:avLst>
          </a:prstGeom>
          <a:solidFill>
            <a:srgbClr val="FFFF66"/>
          </a:solidFill>
          <a:ln>
            <a:noFill/>
          </a:ln>
          <a:effectLst/>
        </p:spPr>
        <p:style>
          <a:lnRef idx="1">
            <a:schemeClr val="accent1"/>
          </a:lnRef>
          <a:fillRef idx="3">
            <a:schemeClr val="accent1"/>
          </a:fillRef>
          <a:effectRef idx="2">
            <a:schemeClr val="accent1"/>
          </a:effectRef>
          <a:fontRef idx="minor">
            <a:schemeClr val="lt1"/>
          </a:fontRef>
        </p:style>
        <p:txBody>
          <a:bodyPr lIns="9144" tIns="9144" rIns="9144" bIns="9144" rtlCol="0" anchor="ctr"/>
          <a:lstStyle/>
          <a:p>
            <a:pPr algn="ctr" defTabSz="457200"/>
            <a:r>
              <a:rPr lang="en-US" dirty="0">
                <a:solidFill>
                  <a:srgbClr val="092E4D"/>
                </a:solidFill>
              </a:rPr>
              <a:t>Integrates with existing enterprise</a:t>
            </a:r>
          </a:p>
        </p:txBody>
      </p:sp>
      <p:cxnSp>
        <p:nvCxnSpPr>
          <p:cNvPr id="15" name="Straight Connector 14"/>
          <p:cNvCxnSpPr/>
          <p:nvPr/>
        </p:nvCxnSpPr>
        <p:spPr>
          <a:xfrm flipH="1">
            <a:off x="2992583" y="1863438"/>
            <a:ext cx="955962" cy="1052971"/>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506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5">
      <a:dk1>
        <a:srgbClr val="092E4D"/>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29DD1"/>
        </a:solidFill>
        <a:ln>
          <a:solidFill>
            <a:schemeClr val="accent1"/>
          </a:solidFill>
        </a:ln>
      </a:spPr>
      <a:bodyPr rtlCol="0" anchor="ctr"/>
      <a:lstStyle>
        <a:defPPr algn="ctr" defTabSz="914400">
          <a:lnSpc>
            <a:spcPct val="85000"/>
          </a:lnSpc>
          <a:defRPr sz="1600" kern="0" dirty="0" smtClean="0">
            <a:solidFill>
              <a:prstClr val="white"/>
            </a:solidFill>
            <a:latin typeface="Calibri"/>
            <a:sym typeface="Arial"/>
            <a:rtl val="0"/>
          </a:defRPr>
        </a:defPPr>
      </a:lstStyle>
      <a:style>
        <a:lnRef idx="2">
          <a:schemeClr val="accent1">
            <a:shade val="50000"/>
          </a:schemeClr>
        </a:lnRef>
        <a:fillRef idx="1">
          <a:schemeClr val="accent1"/>
        </a:fillRef>
        <a:effectRef idx="0">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62358</TotalTime>
  <Words>2136</Words>
  <Application>Microsoft Office PowerPoint</Application>
  <PresentationFormat>On-screen Show (16:9)</PresentationFormat>
  <Paragraphs>433</Paragraphs>
  <Slides>32</Slides>
  <Notes>13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Elevating Customer Experiences</vt:lpstr>
      <vt:lpstr>PowerPoint Presentation</vt:lpstr>
      <vt:lpstr>PowerPoint Presentation</vt:lpstr>
      <vt:lpstr>Seamless Access and Personalization</vt:lpstr>
      <vt:lpstr>Today’s Changing Environment</vt:lpstr>
      <vt:lpstr>PowerPoint Presentation</vt:lpstr>
      <vt:lpstr>CaféX Fusion Key Plays</vt:lpstr>
      <vt:lpstr>Customer &amp; Partner Momentum</vt:lpstr>
      <vt:lpstr>Elevating Online Customer Engagement</vt:lpstr>
      <vt:lpstr>Going Beyond Video to Live Assist</vt:lpstr>
      <vt:lpstr>PowerPoint Presentation</vt:lpstr>
      <vt:lpstr>LIVE DEMO OR VIDEO</vt:lpstr>
      <vt:lpstr>How This Works - Protect Existing Investments</vt:lpstr>
      <vt:lpstr>Caféx Solution -  Insert Personalized And Secure Interactions Into Existing Banking Platforms</vt:lpstr>
      <vt:lpstr>New Standard for Retail Banking Differentiated, Innovative &amp;  Customer Centric</vt:lpstr>
      <vt:lpstr>Deploy Today, Scale for Tomorrow</vt:lpstr>
      <vt:lpstr> CASE STUDIES – ACTUAL DEPLOYMENTS</vt:lpstr>
      <vt:lpstr>High Net worth Clients &amp; FA: Case Study</vt:lpstr>
      <vt:lpstr>PowerPoint Presentation</vt:lpstr>
      <vt:lpstr>PowerPoint Presentation</vt:lpstr>
      <vt:lpstr>PowerPoint Presentation</vt:lpstr>
      <vt:lpstr>Other Use Cases </vt:lpstr>
      <vt:lpstr>Use Case: In Branch Experience with a Remote Expert</vt:lpstr>
      <vt:lpstr>Use Case: Live Assist Enabled Video Teller</vt:lpstr>
      <vt:lpstr>PowerPoint Presentation</vt:lpstr>
      <vt:lpstr>An Elevated Customer Experience with CafeX</vt:lpstr>
      <vt:lpstr>PowerPoint Presentation</vt:lpstr>
      <vt:lpstr>PowerPoint Presentation</vt:lpstr>
      <vt:lpstr>Fusion Architecture – Detailed View </vt:lpstr>
      <vt:lpstr>Enterprise Value Proposition</vt:lpstr>
      <vt:lpstr>Thank You!    www.cafex.com </vt:lpstr>
      <vt:lpstr>Mobile &amp; web apps will be the face of customer service</vt:lpstr>
    </vt:vector>
  </TitlesOfParts>
  <Company>CafeX</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Innovations in Customer Experience Management</dc:title>
  <dc:creator>Sajeel Hussain</dc:creator>
  <cp:lastModifiedBy>cafex-master</cp:lastModifiedBy>
  <cp:revision>719</cp:revision>
  <cp:lastPrinted>2014-01-24T19:54:50Z</cp:lastPrinted>
  <dcterms:created xsi:type="dcterms:W3CDTF">2013-10-30T20:42:56Z</dcterms:created>
  <dcterms:modified xsi:type="dcterms:W3CDTF">2015-01-09T15:57:50Z</dcterms:modified>
</cp:coreProperties>
</file>